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6" r:id="rId2"/>
  </p:sldMasterIdLst>
  <p:notesMasterIdLst>
    <p:notesMasterId r:id="rId55"/>
  </p:notesMasterIdLst>
  <p:sldIdLst>
    <p:sldId id="353" r:id="rId3"/>
    <p:sldId id="34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6" r:id="rId17"/>
    <p:sldId id="349" r:id="rId18"/>
    <p:sldId id="350" r:id="rId19"/>
    <p:sldId id="351" r:id="rId20"/>
    <p:sldId id="352" r:id="rId21"/>
    <p:sldId id="321" r:id="rId22"/>
    <p:sldId id="323" r:id="rId23"/>
    <p:sldId id="340" r:id="rId24"/>
    <p:sldId id="341" r:id="rId25"/>
    <p:sldId id="348" r:id="rId26"/>
    <p:sldId id="266" r:id="rId27"/>
    <p:sldId id="267" r:id="rId28"/>
    <p:sldId id="272" r:id="rId29"/>
    <p:sldId id="273" r:id="rId30"/>
    <p:sldId id="317" r:id="rId31"/>
    <p:sldId id="274" r:id="rId32"/>
    <p:sldId id="270" r:id="rId33"/>
    <p:sldId id="319" r:id="rId34"/>
    <p:sldId id="318" r:id="rId35"/>
    <p:sldId id="275" r:id="rId36"/>
    <p:sldId id="343" r:id="rId37"/>
    <p:sldId id="345" r:id="rId38"/>
    <p:sldId id="344" r:id="rId39"/>
    <p:sldId id="342" r:id="rId40"/>
    <p:sldId id="320" r:id="rId41"/>
    <p:sldId id="268" r:id="rId42"/>
    <p:sldId id="271" r:id="rId43"/>
    <p:sldId id="276" r:id="rId44"/>
    <p:sldId id="277" r:id="rId45"/>
    <p:sldId id="325" r:id="rId46"/>
    <p:sldId id="286" r:id="rId47"/>
    <p:sldId id="326" r:id="rId48"/>
    <p:sldId id="324" r:id="rId49"/>
    <p:sldId id="287" r:id="rId50"/>
    <p:sldId id="327" r:id="rId51"/>
    <p:sldId id="288" r:id="rId52"/>
    <p:sldId id="290" r:id="rId53"/>
    <p:sldId id="289" r:id="rId5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336CB-1831-44C8-881F-98F7B7A3D0CF}" type="doc">
      <dgm:prSet loTypeId="urn:microsoft.com/office/officeart/2005/8/layout/default#4" loCatId="list" qsTypeId="urn:microsoft.com/office/officeart/2005/8/quickstyle/simple1#5" qsCatId="simple" csTypeId="urn:microsoft.com/office/officeart/2005/8/colors/colorful1#11" csCatId="colorful" phldr="1"/>
      <dgm:spPr/>
      <dgm:t>
        <a:bodyPr/>
        <a:lstStyle/>
        <a:p>
          <a:endParaRPr lang="es-ES"/>
        </a:p>
      </dgm:t>
    </dgm:pt>
    <dgm:pt modelId="{9B9E702C-BA62-405B-8A86-1EE5A558DE09}">
      <dgm:prSet phldrT="[Texto]"/>
      <dgm:spPr>
        <a:solidFill>
          <a:srgbClr val="FF0000"/>
        </a:solidFill>
      </dgm:spPr>
      <dgm:t>
        <a:bodyPr/>
        <a:lstStyle/>
        <a:p>
          <a:r>
            <a:rPr lang="es-ES" dirty="0" smtClean="0">
              <a:solidFill>
                <a:schemeClr val="tx1"/>
              </a:solidFill>
            </a:rPr>
            <a:t>Romántico</a:t>
          </a:r>
          <a:endParaRPr lang="es-ES" dirty="0">
            <a:solidFill>
              <a:schemeClr val="tx1"/>
            </a:solidFill>
          </a:endParaRPr>
        </a:p>
      </dgm:t>
    </dgm:pt>
    <dgm:pt modelId="{D22F7EB3-B6E0-4FAC-AADD-DE78EA56D0EA}" type="parTrans" cxnId="{FAEC9B2A-41E4-41CD-85A7-1C9511D0BCEC}">
      <dgm:prSet/>
      <dgm:spPr/>
      <dgm:t>
        <a:bodyPr/>
        <a:lstStyle/>
        <a:p>
          <a:endParaRPr lang="es-ES"/>
        </a:p>
      </dgm:t>
    </dgm:pt>
    <dgm:pt modelId="{40B7E969-D16A-429C-8F0F-C77483F4F4FB}" type="sibTrans" cxnId="{FAEC9B2A-41E4-41CD-85A7-1C9511D0BCEC}">
      <dgm:prSet/>
      <dgm:spPr/>
      <dgm:t>
        <a:bodyPr/>
        <a:lstStyle/>
        <a:p>
          <a:endParaRPr lang="es-ES"/>
        </a:p>
      </dgm:t>
    </dgm:pt>
    <dgm:pt modelId="{7F8CA6EC-A441-44F4-9FB5-E6C99A5F965B}">
      <dgm:prSet phldrT="[Texto]"/>
      <dgm:spPr>
        <a:solidFill>
          <a:srgbClr val="FFC000"/>
        </a:solidFill>
      </dgm:spPr>
      <dgm:t>
        <a:bodyPr/>
        <a:lstStyle/>
        <a:p>
          <a:r>
            <a:rPr lang="es-ES" dirty="0" smtClean="0">
              <a:solidFill>
                <a:schemeClr val="tx1"/>
              </a:solidFill>
            </a:rPr>
            <a:t>Nueva Ilustración</a:t>
          </a:r>
          <a:endParaRPr lang="es-ES" dirty="0">
            <a:solidFill>
              <a:schemeClr val="tx1"/>
            </a:solidFill>
          </a:endParaRPr>
        </a:p>
      </dgm:t>
    </dgm:pt>
    <dgm:pt modelId="{688635E0-1F86-4AE1-BDC7-7B19211B8D9A}" type="parTrans" cxnId="{A5D6855A-E3FB-47E1-AFB8-7B996D5B4659}">
      <dgm:prSet/>
      <dgm:spPr/>
      <dgm:t>
        <a:bodyPr/>
        <a:lstStyle/>
        <a:p>
          <a:endParaRPr lang="es-ES"/>
        </a:p>
      </dgm:t>
    </dgm:pt>
    <dgm:pt modelId="{1BE9E084-7ECB-4145-BA98-17994C53D51A}" type="sibTrans" cxnId="{A5D6855A-E3FB-47E1-AFB8-7B996D5B4659}">
      <dgm:prSet/>
      <dgm:spPr/>
      <dgm:t>
        <a:bodyPr/>
        <a:lstStyle/>
        <a:p>
          <a:endParaRPr lang="es-ES"/>
        </a:p>
      </dgm:t>
    </dgm:pt>
    <dgm:pt modelId="{635F8D55-8C30-4163-8DAE-8170CAE5DECB}">
      <dgm:prSet phldrT="[Texto]"/>
      <dgm:spPr>
        <a:solidFill>
          <a:schemeClr val="tx1"/>
        </a:solidFill>
        <a:ln>
          <a:solidFill>
            <a:schemeClr val="tx1"/>
          </a:solidFill>
        </a:ln>
      </dgm:spPr>
      <dgm:t>
        <a:bodyPr/>
        <a:lstStyle/>
        <a:p>
          <a:r>
            <a:rPr lang="es-ES" dirty="0" smtClean="0">
              <a:solidFill>
                <a:schemeClr val="bg1"/>
              </a:solidFill>
            </a:rPr>
            <a:t>Márgenes de la ciencia</a:t>
          </a:r>
          <a:endParaRPr lang="es-ES" dirty="0">
            <a:solidFill>
              <a:schemeClr val="bg1"/>
            </a:solidFill>
          </a:endParaRPr>
        </a:p>
      </dgm:t>
    </dgm:pt>
    <dgm:pt modelId="{C0C6D9A9-1A41-4C5E-B893-A6E636DB84CC}" type="parTrans" cxnId="{A73D7EE8-5399-45D2-8C18-9636DF830AB2}">
      <dgm:prSet/>
      <dgm:spPr/>
      <dgm:t>
        <a:bodyPr/>
        <a:lstStyle/>
        <a:p>
          <a:endParaRPr lang="es-ES"/>
        </a:p>
      </dgm:t>
    </dgm:pt>
    <dgm:pt modelId="{6864F8FC-03D7-4DC8-BF13-30B805522CD9}" type="sibTrans" cxnId="{A73D7EE8-5399-45D2-8C18-9636DF830AB2}">
      <dgm:prSet/>
      <dgm:spPr/>
      <dgm:t>
        <a:bodyPr/>
        <a:lstStyle/>
        <a:p>
          <a:endParaRPr lang="es-ES"/>
        </a:p>
      </dgm:t>
    </dgm:pt>
    <dgm:pt modelId="{2B81C57C-B9C9-4DEE-8798-29E319832E01}">
      <dgm:prSet phldrT="[Texto]"/>
      <dgm:spPr>
        <a:solidFill>
          <a:schemeClr val="accent5">
            <a:lumMod val="50000"/>
          </a:schemeClr>
        </a:solidFill>
      </dgm:spPr>
      <dgm:t>
        <a:bodyPr/>
        <a:lstStyle/>
        <a:p>
          <a:r>
            <a:rPr lang="es-ES" dirty="0" smtClean="0">
              <a:solidFill>
                <a:schemeClr val="tx1"/>
              </a:solidFill>
            </a:rPr>
            <a:t>Revolución darwinista</a:t>
          </a:r>
          <a:endParaRPr lang="es-ES" dirty="0">
            <a:solidFill>
              <a:schemeClr val="tx1"/>
            </a:solidFill>
          </a:endParaRPr>
        </a:p>
      </dgm:t>
    </dgm:pt>
    <dgm:pt modelId="{8E60FD56-08D6-4153-BC5E-5242491FB9FD}" type="parTrans" cxnId="{0BB34823-0995-4683-B4BF-30506D9E307F}">
      <dgm:prSet/>
      <dgm:spPr/>
      <dgm:t>
        <a:bodyPr/>
        <a:lstStyle/>
        <a:p>
          <a:endParaRPr lang="es-ES"/>
        </a:p>
      </dgm:t>
    </dgm:pt>
    <dgm:pt modelId="{383E49E6-EAA3-4CF5-AF27-D8091A9ACC3A}" type="sibTrans" cxnId="{0BB34823-0995-4683-B4BF-30506D9E307F}">
      <dgm:prSet/>
      <dgm:spPr/>
      <dgm:t>
        <a:bodyPr/>
        <a:lstStyle/>
        <a:p>
          <a:endParaRPr lang="es-ES"/>
        </a:p>
      </dgm:t>
    </dgm:pt>
    <dgm:pt modelId="{7A57878A-ECE5-4A55-AE19-E58CAB1C1E11}" type="pres">
      <dgm:prSet presAssocID="{DCC336CB-1831-44C8-881F-98F7B7A3D0CF}" presName="diagram" presStyleCnt="0">
        <dgm:presLayoutVars>
          <dgm:dir/>
          <dgm:resizeHandles val="exact"/>
        </dgm:presLayoutVars>
      </dgm:prSet>
      <dgm:spPr/>
      <dgm:t>
        <a:bodyPr/>
        <a:lstStyle/>
        <a:p>
          <a:endParaRPr lang="es-CO"/>
        </a:p>
      </dgm:t>
    </dgm:pt>
    <dgm:pt modelId="{F2897778-62F1-439B-A0B7-7B5CEDBFB37F}" type="pres">
      <dgm:prSet presAssocID="{9B9E702C-BA62-405B-8A86-1EE5A558DE09}" presName="node" presStyleLbl="node1" presStyleIdx="0" presStyleCnt="4">
        <dgm:presLayoutVars>
          <dgm:bulletEnabled val="1"/>
        </dgm:presLayoutVars>
      </dgm:prSet>
      <dgm:spPr/>
      <dgm:t>
        <a:bodyPr/>
        <a:lstStyle/>
        <a:p>
          <a:endParaRPr lang="es-ES"/>
        </a:p>
      </dgm:t>
    </dgm:pt>
    <dgm:pt modelId="{D1D99F50-04D5-4886-B252-FB35F50036D2}" type="pres">
      <dgm:prSet presAssocID="{40B7E969-D16A-429C-8F0F-C77483F4F4FB}" presName="sibTrans" presStyleCnt="0"/>
      <dgm:spPr/>
    </dgm:pt>
    <dgm:pt modelId="{1B841536-19E9-4E3B-8C91-FDBCA1F20B20}" type="pres">
      <dgm:prSet presAssocID="{7F8CA6EC-A441-44F4-9FB5-E6C99A5F965B}" presName="node" presStyleLbl="node1" presStyleIdx="1" presStyleCnt="4">
        <dgm:presLayoutVars>
          <dgm:bulletEnabled val="1"/>
        </dgm:presLayoutVars>
      </dgm:prSet>
      <dgm:spPr/>
      <dgm:t>
        <a:bodyPr/>
        <a:lstStyle/>
        <a:p>
          <a:endParaRPr lang="es-ES"/>
        </a:p>
      </dgm:t>
    </dgm:pt>
    <dgm:pt modelId="{2B7A8C35-9CC3-4448-ACE6-94CE024D8532}" type="pres">
      <dgm:prSet presAssocID="{1BE9E084-7ECB-4145-BA98-17994C53D51A}" presName="sibTrans" presStyleCnt="0"/>
      <dgm:spPr/>
    </dgm:pt>
    <dgm:pt modelId="{A0780688-586E-4269-82CB-77D12DF44F36}" type="pres">
      <dgm:prSet presAssocID="{635F8D55-8C30-4163-8DAE-8170CAE5DECB}" presName="node" presStyleLbl="node1" presStyleIdx="2" presStyleCnt="4">
        <dgm:presLayoutVars>
          <dgm:bulletEnabled val="1"/>
        </dgm:presLayoutVars>
      </dgm:prSet>
      <dgm:spPr/>
      <dgm:t>
        <a:bodyPr/>
        <a:lstStyle/>
        <a:p>
          <a:endParaRPr lang="es-CO"/>
        </a:p>
      </dgm:t>
    </dgm:pt>
    <dgm:pt modelId="{B191A025-32B4-4E71-93D2-4C8E0A1D6D9C}" type="pres">
      <dgm:prSet presAssocID="{6864F8FC-03D7-4DC8-BF13-30B805522CD9}" presName="sibTrans" presStyleCnt="0"/>
      <dgm:spPr/>
    </dgm:pt>
    <dgm:pt modelId="{823965B0-373F-49F0-B795-591EFA069154}" type="pres">
      <dgm:prSet presAssocID="{2B81C57C-B9C9-4DEE-8798-29E319832E01}" presName="node" presStyleLbl="node1" presStyleIdx="3" presStyleCnt="4">
        <dgm:presLayoutVars>
          <dgm:bulletEnabled val="1"/>
        </dgm:presLayoutVars>
      </dgm:prSet>
      <dgm:spPr/>
      <dgm:t>
        <a:bodyPr/>
        <a:lstStyle/>
        <a:p>
          <a:endParaRPr lang="es-CO"/>
        </a:p>
      </dgm:t>
    </dgm:pt>
  </dgm:ptLst>
  <dgm:cxnLst>
    <dgm:cxn modelId="{0BB34823-0995-4683-B4BF-30506D9E307F}" srcId="{DCC336CB-1831-44C8-881F-98F7B7A3D0CF}" destId="{2B81C57C-B9C9-4DEE-8798-29E319832E01}" srcOrd="3" destOrd="0" parTransId="{8E60FD56-08D6-4153-BC5E-5242491FB9FD}" sibTransId="{383E49E6-EAA3-4CF5-AF27-D8091A9ACC3A}"/>
    <dgm:cxn modelId="{596D70A0-C12F-4FBB-AD13-204835DCCA76}" type="presOf" srcId="{635F8D55-8C30-4163-8DAE-8170CAE5DECB}" destId="{A0780688-586E-4269-82CB-77D12DF44F36}" srcOrd="0" destOrd="0" presId="urn:microsoft.com/office/officeart/2005/8/layout/default#4"/>
    <dgm:cxn modelId="{A5D6855A-E3FB-47E1-AFB8-7B996D5B4659}" srcId="{DCC336CB-1831-44C8-881F-98F7B7A3D0CF}" destId="{7F8CA6EC-A441-44F4-9FB5-E6C99A5F965B}" srcOrd="1" destOrd="0" parTransId="{688635E0-1F86-4AE1-BDC7-7B19211B8D9A}" sibTransId="{1BE9E084-7ECB-4145-BA98-17994C53D51A}"/>
    <dgm:cxn modelId="{A73D7EE8-5399-45D2-8C18-9636DF830AB2}" srcId="{DCC336CB-1831-44C8-881F-98F7B7A3D0CF}" destId="{635F8D55-8C30-4163-8DAE-8170CAE5DECB}" srcOrd="2" destOrd="0" parTransId="{C0C6D9A9-1A41-4C5E-B893-A6E636DB84CC}" sibTransId="{6864F8FC-03D7-4DC8-BF13-30B805522CD9}"/>
    <dgm:cxn modelId="{FAEC9B2A-41E4-41CD-85A7-1C9511D0BCEC}" srcId="{DCC336CB-1831-44C8-881F-98F7B7A3D0CF}" destId="{9B9E702C-BA62-405B-8A86-1EE5A558DE09}" srcOrd="0" destOrd="0" parTransId="{D22F7EB3-B6E0-4FAC-AADD-DE78EA56D0EA}" sibTransId="{40B7E969-D16A-429C-8F0F-C77483F4F4FB}"/>
    <dgm:cxn modelId="{F8B9ED65-95E7-48F7-97E4-6408D438F384}" type="presOf" srcId="{2B81C57C-B9C9-4DEE-8798-29E319832E01}" destId="{823965B0-373F-49F0-B795-591EFA069154}" srcOrd="0" destOrd="0" presId="urn:microsoft.com/office/officeart/2005/8/layout/default#4"/>
    <dgm:cxn modelId="{5449823A-E74D-4742-ADFF-88D43330FF0F}" type="presOf" srcId="{DCC336CB-1831-44C8-881F-98F7B7A3D0CF}" destId="{7A57878A-ECE5-4A55-AE19-E58CAB1C1E11}" srcOrd="0" destOrd="0" presId="urn:microsoft.com/office/officeart/2005/8/layout/default#4"/>
    <dgm:cxn modelId="{8AE84EBC-FA97-4C24-9D28-21C9FFE10A15}" type="presOf" srcId="{9B9E702C-BA62-405B-8A86-1EE5A558DE09}" destId="{F2897778-62F1-439B-A0B7-7B5CEDBFB37F}" srcOrd="0" destOrd="0" presId="urn:microsoft.com/office/officeart/2005/8/layout/default#4"/>
    <dgm:cxn modelId="{C4814ED8-B0C9-4B8C-A307-3CE11D546583}" type="presOf" srcId="{7F8CA6EC-A441-44F4-9FB5-E6C99A5F965B}" destId="{1B841536-19E9-4E3B-8C91-FDBCA1F20B20}" srcOrd="0" destOrd="0" presId="urn:microsoft.com/office/officeart/2005/8/layout/default#4"/>
    <dgm:cxn modelId="{E81C4213-7CC3-48D5-A8AB-9B2AAF074BF6}" type="presParOf" srcId="{7A57878A-ECE5-4A55-AE19-E58CAB1C1E11}" destId="{F2897778-62F1-439B-A0B7-7B5CEDBFB37F}" srcOrd="0" destOrd="0" presId="urn:microsoft.com/office/officeart/2005/8/layout/default#4"/>
    <dgm:cxn modelId="{7FC7630E-F02D-417C-ADE3-2D5A0073114A}" type="presParOf" srcId="{7A57878A-ECE5-4A55-AE19-E58CAB1C1E11}" destId="{D1D99F50-04D5-4886-B252-FB35F50036D2}" srcOrd="1" destOrd="0" presId="urn:microsoft.com/office/officeart/2005/8/layout/default#4"/>
    <dgm:cxn modelId="{997F9D9E-1299-4525-B882-B937C5AF987C}" type="presParOf" srcId="{7A57878A-ECE5-4A55-AE19-E58CAB1C1E11}" destId="{1B841536-19E9-4E3B-8C91-FDBCA1F20B20}" srcOrd="2" destOrd="0" presId="urn:microsoft.com/office/officeart/2005/8/layout/default#4"/>
    <dgm:cxn modelId="{481BA915-B804-4764-BBAE-017DE2D90B9E}" type="presParOf" srcId="{7A57878A-ECE5-4A55-AE19-E58CAB1C1E11}" destId="{2B7A8C35-9CC3-4448-ACE6-94CE024D8532}" srcOrd="3" destOrd="0" presId="urn:microsoft.com/office/officeart/2005/8/layout/default#4"/>
    <dgm:cxn modelId="{35CD243E-6CDF-403F-8BB4-9F3BDB9CB220}" type="presParOf" srcId="{7A57878A-ECE5-4A55-AE19-E58CAB1C1E11}" destId="{A0780688-586E-4269-82CB-77D12DF44F36}" srcOrd="4" destOrd="0" presId="urn:microsoft.com/office/officeart/2005/8/layout/default#4"/>
    <dgm:cxn modelId="{2ADE16CE-BEA0-40B4-B3A1-43A7398BA706}" type="presParOf" srcId="{7A57878A-ECE5-4A55-AE19-E58CAB1C1E11}" destId="{B191A025-32B4-4E71-93D2-4C8E0A1D6D9C}" srcOrd="5" destOrd="0" presId="urn:microsoft.com/office/officeart/2005/8/layout/default#4"/>
    <dgm:cxn modelId="{5373C9A1-CD1D-4148-8790-DDE0CE001DD3}" type="presParOf" srcId="{7A57878A-ECE5-4A55-AE19-E58CAB1C1E11}" destId="{823965B0-373F-49F0-B795-591EFA069154}"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01B18-03BA-4437-919E-2CAB0D82DD5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CO"/>
        </a:p>
      </dgm:t>
    </dgm:pt>
    <dgm:pt modelId="{BC81BD46-DA20-4794-9E50-A047C0C1E768}">
      <dgm:prSet phldrT="[Text]"/>
      <dgm:spPr/>
      <dgm:t>
        <a:bodyPr/>
        <a:lstStyle/>
        <a:p>
          <a:r>
            <a:rPr lang="es-CO" dirty="0" smtClean="0"/>
            <a:t>Antiguo régimen </a:t>
          </a:r>
        </a:p>
        <a:p>
          <a:r>
            <a:rPr lang="es-CO" dirty="0" smtClean="0"/>
            <a:t>Monarquía /Aristocracia</a:t>
          </a:r>
        </a:p>
        <a:p>
          <a:r>
            <a:rPr lang="es-CO" dirty="0" smtClean="0"/>
            <a:t>Feudalismo</a:t>
          </a:r>
        </a:p>
        <a:p>
          <a:r>
            <a:rPr lang="es-CO" dirty="0" smtClean="0"/>
            <a:t>Totalitarismo </a:t>
          </a:r>
        </a:p>
        <a:p>
          <a:r>
            <a:rPr lang="es-CO" dirty="0" smtClean="0"/>
            <a:t>Dominio de la religión</a:t>
          </a:r>
          <a:endParaRPr lang="es-CO" dirty="0"/>
        </a:p>
      </dgm:t>
    </dgm:pt>
    <dgm:pt modelId="{241809CF-ADD6-4E81-8A70-FBF11507C67B}" type="parTrans" cxnId="{02611477-FD42-4510-826D-006A4AF9B88D}">
      <dgm:prSet/>
      <dgm:spPr/>
      <dgm:t>
        <a:bodyPr/>
        <a:lstStyle/>
        <a:p>
          <a:endParaRPr lang="es-CO"/>
        </a:p>
      </dgm:t>
    </dgm:pt>
    <dgm:pt modelId="{39A20671-70C9-44D0-A91A-21644BE9847C}" type="sibTrans" cxnId="{02611477-FD42-4510-826D-006A4AF9B88D}">
      <dgm:prSet/>
      <dgm:spPr/>
      <dgm:t>
        <a:bodyPr/>
        <a:lstStyle/>
        <a:p>
          <a:endParaRPr lang="es-CO"/>
        </a:p>
      </dgm:t>
    </dgm:pt>
    <dgm:pt modelId="{C4DB194F-C58B-4EAA-88FA-141B9D48920C}">
      <dgm:prSet phldrT="[Text]"/>
      <dgm:spPr/>
      <dgm:t>
        <a:bodyPr/>
        <a:lstStyle/>
        <a:p>
          <a:r>
            <a:rPr lang="es-CO" dirty="0" smtClean="0"/>
            <a:t>Nuevo régimen </a:t>
          </a:r>
        </a:p>
        <a:p>
          <a:r>
            <a:rPr lang="es-CO" dirty="0" smtClean="0"/>
            <a:t>Burguesía</a:t>
          </a:r>
        </a:p>
        <a:p>
          <a:r>
            <a:rPr lang="es-CO" dirty="0" smtClean="0"/>
            <a:t>Liberalismo económico </a:t>
          </a:r>
        </a:p>
        <a:p>
          <a:r>
            <a:rPr lang="es-CO" dirty="0" smtClean="0"/>
            <a:t>Democracia</a:t>
          </a:r>
        </a:p>
        <a:p>
          <a:r>
            <a:rPr lang="es-CO" dirty="0" smtClean="0"/>
            <a:t>Dominio de la razón – razón y ciencia nueva religión</a:t>
          </a:r>
          <a:endParaRPr lang="es-CO" dirty="0"/>
        </a:p>
      </dgm:t>
    </dgm:pt>
    <dgm:pt modelId="{000FC8CA-67EA-4D83-9DE8-C5A5ECF7AFFE}" type="parTrans" cxnId="{74AE333F-D575-45BD-9893-3CA7CC62D59A}">
      <dgm:prSet/>
      <dgm:spPr/>
      <dgm:t>
        <a:bodyPr/>
        <a:lstStyle/>
        <a:p>
          <a:endParaRPr lang="es-CO"/>
        </a:p>
      </dgm:t>
    </dgm:pt>
    <dgm:pt modelId="{39821AE6-104B-422B-AA59-1E583F0256D7}" type="sibTrans" cxnId="{74AE333F-D575-45BD-9893-3CA7CC62D59A}">
      <dgm:prSet/>
      <dgm:spPr/>
      <dgm:t>
        <a:bodyPr/>
        <a:lstStyle/>
        <a:p>
          <a:endParaRPr lang="es-CO"/>
        </a:p>
      </dgm:t>
    </dgm:pt>
    <dgm:pt modelId="{5707D456-4281-4E28-A098-EF62B82DDFAA}" type="pres">
      <dgm:prSet presAssocID="{6A101B18-03BA-4437-919E-2CAB0D82DD55}" presName="diagram" presStyleCnt="0">
        <dgm:presLayoutVars>
          <dgm:dir/>
          <dgm:resizeHandles val="exact"/>
        </dgm:presLayoutVars>
      </dgm:prSet>
      <dgm:spPr/>
      <dgm:t>
        <a:bodyPr/>
        <a:lstStyle/>
        <a:p>
          <a:endParaRPr lang="es-CO"/>
        </a:p>
      </dgm:t>
    </dgm:pt>
    <dgm:pt modelId="{E47660E9-47AA-452F-A145-1E5C0D7E332D}" type="pres">
      <dgm:prSet presAssocID="{BC81BD46-DA20-4794-9E50-A047C0C1E768}" presName="arrow" presStyleLbl="node1" presStyleIdx="0" presStyleCnt="2">
        <dgm:presLayoutVars>
          <dgm:bulletEnabled val="1"/>
        </dgm:presLayoutVars>
      </dgm:prSet>
      <dgm:spPr/>
      <dgm:t>
        <a:bodyPr/>
        <a:lstStyle/>
        <a:p>
          <a:endParaRPr lang="es-CO"/>
        </a:p>
      </dgm:t>
    </dgm:pt>
    <dgm:pt modelId="{FFEE4F2D-E9C4-4AEE-A643-14BB9270ED60}" type="pres">
      <dgm:prSet presAssocID="{C4DB194F-C58B-4EAA-88FA-141B9D48920C}" presName="arrow" presStyleLbl="node1" presStyleIdx="1" presStyleCnt="2">
        <dgm:presLayoutVars>
          <dgm:bulletEnabled val="1"/>
        </dgm:presLayoutVars>
      </dgm:prSet>
      <dgm:spPr/>
      <dgm:t>
        <a:bodyPr/>
        <a:lstStyle/>
        <a:p>
          <a:endParaRPr lang="es-CO"/>
        </a:p>
      </dgm:t>
    </dgm:pt>
  </dgm:ptLst>
  <dgm:cxnLst>
    <dgm:cxn modelId="{02611477-FD42-4510-826D-006A4AF9B88D}" srcId="{6A101B18-03BA-4437-919E-2CAB0D82DD55}" destId="{BC81BD46-DA20-4794-9E50-A047C0C1E768}" srcOrd="0" destOrd="0" parTransId="{241809CF-ADD6-4E81-8A70-FBF11507C67B}" sibTransId="{39A20671-70C9-44D0-A91A-21644BE9847C}"/>
    <dgm:cxn modelId="{74AE333F-D575-45BD-9893-3CA7CC62D59A}" srcId="{6A101B18-03BA-4437-919E-2CAB0D82DD55}" destId="{C4DB194F-C58B-4EAA-88FA-141B9D48920C}" srcOrd="1" destOrd="0" parTransId="{000FC8CA-67EA-4D83-9DE8-C5A5ECF7AFFE}" sibTransId="{39821AE6-104B-422B-AA59-1E583F0256D7}"/>
    <dgm:cxn modelId="{DB48F31A-D424-45BC-9385-9213D7E52707}" type="presOf" srcId="{BC81BD46-DA20-4794-9E50-A047C0C1E768}" destId="{E47660E9-47AA-452F-A145-1E5C0D7E332D}" srcOrd="0" destOrd="0" presId="urn:microsoft.com/office/officeart/2005/8/layout/arrow5"/>
    <dgm:cxn modelId="{CF35E2F4-F144-4FDB-8797-03222ED11946}" type="presOf" srcId="{6A101B18-03BA-4437-919E-2CAB0D82DD55}" destId="{5707D456-4281-4E28-A098-EF62B82DDFAA}" srcOrd="0" destOrd="0" presId="urn:microsoft.com/office/officeart/2005/8/layout/arrow5"/>
    <dgm:cxn modelId="{08C2B0C9-43DA-48BC-8652-E2E383EB3405}" type="presOf" srcId="{C4DB194F-C58B-4EAA-88FA-141B9D48920C}" destId="{FFEE4F2D-E9C4-4AEE-A643-14BB9270ED60}" srcOrd="0" destOrd="0" presId="urn:microsoft.com/office/officeart/2005/8/layout/arrow5"/>
    <dgm:cxn modelId="{A319BFA7-AC56-4A09-9031-AFC10A61808F}" type="presParOf" srcId="{5707D456-4281-4E28-A098-EF62B82DDFAA}" destId="{E47660E9-47AA-452F-A145-1E5C0D7E332D}" srcOrd="0" destOrd="0" presId="urn:microsoft.com/office/officeart/2005/8/layout/arrow5"/>
    <dgm:cxn modelId="{AA56D792-E30C-4636-A267-F92EA57B79A8}" type="presParOf" srcId="{5707D456-4281-4E28-A098-EF62B82DDFAA}" destId="{FFEE4F2D-E9C4-4AEE-A643-14BB9270ED6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18D96-3AC8-4EC4-BBBD-985A87B19588}"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CO"/>
        </a:p>
      </dgm:t>
    </dgm:pt>
    <dgm:pt modelId="{A85EA33E-5111-47A0-8476-D7C1DD17404F}">
      <dgm:prSet/>
      <dgm:spPr/>
      <dgm:t>
        <a:bodyPr/>
        <a:lstStyle/>
        <a:p>
          <a:pPr rtl="0"/>
          <a:r>
            <a:rPr lang="es-CO" dirty="0" smtClean="0"/>
            <a:t>Ausencia de apetito sexual </a:t>
          </a:r>
          <a:endParaRPr lang="es-CO" dirty="0"/>
        </a:p>
      </dgm:t>
    </dgm:pt>
    <dgm:pt modelId="{595B4C1C-75EE-4182-AE3C-2E1CA60962BF}" type="parTrans" cxnId="{C7FE9080-0428-4C36-88AA-DA5B7915E417}">
      <dgm:prSet/>
      <dgm:spPr/>
      <dgm:t>
        <a:bodyPr/>
        <a:lstStyle/>
        <a:p>
          <a:endParaRPr lang="es-CO"/>
        </a:p>
      </dgm:t>
    </dgm:pt>
    <dgm:pt modelId="{B160C7BE-7EC2-498A-BFF6-5C2258B3F4E7}" type="sibTrans" cxnId="{C7FE9080-0428-4C36-88AA-DA5B7915E417}">
      <dgm:prSet/>
      <dgm:spPr/>
      <dgm:t>
        <a:bodyPr/>
        <a:lstStyle/>
        <a:p>
          <a:endParaRPr lang="es-CO"/>
        </a:p>
      </dgm:t>
    </dgm:pt>
    <dgm:pt modelId="{49E9AB34-CB1E-4AF0-B0A1-D69A23618184}">
      <dgm:prSet/>
      <dgm:spPr/>
      <dgm:t>
        <a:bodyPr/>
        <a:lstStyle/>
        <a:p>
          <a:pPr rtl="0"/>
          <a:endParaRPr lang="es-CO" dirty="0"/>
        </a:p>
      </dgm:t>
    </dgm:pt>
    <dgm:pt modelId="{95D73CB0-3606-4297-A795-E1EFD030A156}" type="parTrans" cxnId="{09D134B1-C592-4938-950C-DA439E999F90}">
      <dgm:prSet/>
      <dgm:spPr/>
      <dgm:t>
        <a:bodyPr/>
        <a:lstStyle/>
        <a:p>
          <a:endParaRPr lang="es-CO"/>
        </a:p>
      </dgm:t>
    </dgm:pt>
    <dgm:pt modelId="{D1CA5046-5EF1-467F-A63C-89BD885D87E9}" type="sibTrans" cxnId="{09D134B1-C592-4938-950C-DA439E999F90}">
      <dgm:prSet/>
      <dgm:spPr/>
      <dgm:t>
        <a:bodyPr/>
        <a:lstStyle/>
        <a:p>
          <a:endParaRPr lang="es-CO"/>
        </a:p>
      </dgm:t>
    </dgm:pt>
    <dgm:pt modelId="{B5248EBF-C747-4EE5-8E04-9FA2587358EF}" type="pres">
      <dgm:prSet presAssocID="{FA218D96-3AC8-4EC4-BBBD-985A87B19588}" presName="Name0" presStyleCnt="0">
        <dgm:presLayoutVars>
          <dgm:dir/>
          <dgm:resizeHandles val="exact"/>
        </dgm:presLayoutVars>
      </dgm:prSet>
      <dgm:spPr/>
      <dgm:t>
        <a:bodyPr/>
        <a:lstStyle/>
        <a:p>
          <a:endParaRPr lang="es-CO"/>
        </a:p>
      </dgm:t>
    </dgm:pt>
    <dgm:pt modelId="{092FC9BF-FFAB-4552-8285-28879735E82C}" type="pres">
      <dgm:prSet presAssocID="{FA218D96-3AC8-4EC4-BBBD-985A87B19588}" presName="fgShape" presStyleLbl="fgShp" presStyleIdx="0" presStyleCnt="1"/>
      <dgm:spPr/>
    </dgm:pt>
    <dgm:pt modelId="{D0E11368-7685-43A5-ABC5-309BC312CB0C}" type="pres">
      <dgm:prSet presAssocID="{FA218D96-3AC8-4EC4-BBBD-985A87B19588}" presName="linComp" presStyleCnt="0"/>
      <dgm:spPr/>
    </dgm:pt>
    <dgm:pt modelId="{972CB7E8-EBE8-4538-A2C2-EB2499C6E80E}" type="pres">
      <dgm:prSet presAssocID="{A85EA33E-5111-47A0-8476-D7C1DD17404F}" presName="compNode" presStyleCnt="0"/>
      <dgm:spPr/>
    </dgm:pt>
    <dgm:pt modelId="{D727C5DD-31F4-486C-A65F-319AEF8130B6}" type="pres">
      <dgm:prSet presAssocID="{A85EA33E-5111-47A0-8476-D7C1DD17404F}" presName="bkgdShape" presStyleLbl="node1" presStyleIdx="0" presStyleCnt="2"/>
      <dgm:spPr/>
      <dgm:t>
        <a:bodyPr/>
        <a:lstStyle/>
        <a:p>
          <a:endParaRPr lang="es-CO"/>
        </a:p>
      </dgm:t>
    </dgm:pt>
    <dgm:pt modelId="{CB66DAEC-9F0E-4A10-B2F7-1E9E3FE5F4C7}" type="pres">
      <dgm:prSet presAssocID="{A85EA33E-5111-47A0-8476-D7C1DD17404F}" presName="nodeTx" presStyleLbl="node1" presStyleIdx="0" presStyleCnt="2">
        <dgm:presLayoutVars>
          <dgm:bulletEnabled val="1"/>
        </dgm:presLayoutVars>
      </dgm:prSet>
      <dgm:spPr/>
      <dgm:t>
        <a:bodyPr/>
        <a:lstStyle/>
        <a:p>
          <a:endParaRPr lang="es-CO"/>
        </a:p>
      </dgm:t>
    </dgm:pt>
    <dgm:pt modelId="{6618D50D-8F34-4C57-9941-6FE621C02A94}" type="pres">
      <dgm:prSet presAssocID="{A85EA33E-5111-47A0-8476-D7C1DD17404F}" presName="invisiNode" presStyleLbl="node1" presStyleIdx="0" presStyleCnt="2"/>
      <dgm:spPr/>
    </dgm:pt>
    <dgm:pt modelId="{74453D18-A622-448D-AB5B-B606A1DBCA92}" type="pres">
      <dgm:prSet presAssocID="{A85EA33E-5111-47A0-8476-D7C1DD17404F}" presName="imagNode" presStyleLbl="fgImgPlace1" presStyleIdx="0" presStyleCnt="2"/>
      <dgm:spPr/>
    </dgm:pt>
    <dgm:pt modelId="{9F83E4D4-2675-481E-BA89-795B20176442}" type="pres">
      <dgm:prSet presAssocID="{B160C7BE-7EC2-498A-BFF6-5C2258B3F4E7}" presName="sibTrans" presStyleLbl="sibTrans2D1" presStyleIdx="0" presStyleCnt="0"/>
      <dgm:spPr/>
      <dgm:t>
        <a:bodyPr/>
        <a:lstStyle/>
        <a:p>
          <a:endParaRPr lang="es-CO"/>
        </a:p>
      </dgm:t>
    </dgm:pt>
    <dgm:pt modelId="{1449AE27-DDF8-4EBD-9AE9-05485F855FD5}" type="pres">
      <dgm:prSet presAssocID="{49E9AB34-CB1E-4AF0-B0A1-D69A23618184}" presName="compNode" presStyleCnt="0"/>
      <dgm:spPr/>
    </dgm:pt>
    <dgm:pt modelId="{D2B0B3EA-4090-4649-9181-F591BD2E3408}" type="pres">
      <dgm:prSet presAssocID="{49E9AB34-CB1E-4AF0-B0A1-D69A23618184}" presName="bkgdShape" presStyleLbl="node1" presStyleIdx="1" presStyleCnt="2" custLinFactNeighborX="4052" custLinFactNeighborY="105"/>
      <dgm:spPr/>
      <dgm:t>
        <a:bodyPr/>
        <a:lstStyle/>
        <a:p>
          <a:endParaRPr lang="es-CO"/>
        </a:p>
      </dgm:t>
    </dgm:pt>
    <dgm:pt modelId="{F8D6347F-153D-46D8-B6DD-543A819DCA0C}" type="pres">
      <dgm:prSet presAssocID="{49E9AB34-CB1E-4AF0-B0A1-D69A23618184}" presName="nodeTx" presStyleLbl="node1" presStyleIdx="1" presStyleCnt="2">
        <dgm:presLayoutVars>
          <dgm:bulletEnabled val="1"/>
        </dgm:presLayoutVars>
      </dgm:prSet>
      <dgm:spPr/>
      <dgm:t>
        <a:bodyPr/>
        <a:lstStyle/>
        <a:p>
          <a:endParaRPr lang="es-CO"/>
        </a:p>
      </dgm:t>
    </dgm:pt>
    <dgm:pt modelId="{BE810227-14E0-460E-AFA0-1B5CFCBEB2A0}" type="pres">
      <dgm:prSet presAssocID="{49E9AB34-CB1E-4AF0-B0A1-D69A23618184}" presName="invisiNode" presStyleLbl="node1" presStyleIdx="1" presStyleCnt="2"/>
      <dgm:spPr/>
    </dgm:pt>
    <dgm:pt modelId="{12E39C07-59DC-4821-81C3-31E03897DFB1}" type="pres">
      <dgm:prSet presAssocID="{49E9AB34-CB1E-4AF0-B0A1-D69A23618184}" presName="imagNode" presStyleLbl="fgImgPlace1" presStyleIdx="1" presStyleCnt="2"/>
      <dgm:spPr/>
    </dgm:pt>
  </dgm:ptLst>
  <dgm:cxnLst>
    <dgm:cxn modelId="{6F2EDB4D-5F88-4F00-AABC-5CB824A9BB9A}" type="presOf" srcId="{A85EA33E-5111-47A0-8476-D7C1DD17404F}" destId="{CB66DAEC-9F0E-4A10-B2F7-1E9E3FE5F4C7}" srcOrd="1" destOrd="0" presId="urn:microsoft.com/office/officeart/2005/8/layout/hList7#1"/>
    <dgm:cxn modelId="{CFDDC898-D96E-448E-A7B6-8D4D53BF0119}" type="presOf" srcId="{A85EA33E-5111-47A0-8476-D7C1DD17404F}" destId="{D727C5DD-31F4-486C-A65F-319AEF8130B6}" srcOrd="0" destOrd="0" presId="urn:microsoft.com/office/officeart/2005/8/layout/hList7#1"/>
    <dgm:cxn modelId="{E32C2CC0-EB84-4924-A090-D2C6D90844A1}" type="presOf" srcId="{B160C7BE-7EC2-498A-BFF6-5C2258B3F4E7}" destId="{9F83E4D4-2675-481E-BA89-795B20176442}" srcOrd="0" destOrd="0" presId="urn:microsoft.com/office/officeart/2005/8/layout/hList7#1"/>
    <dgm:cxn modelId="{10FEC526-EDB7-4E9D-8FD7-B9A56A2A751A}" type="presOf" srcId="{FA218D96-3AC8-4EC4-BBBD-985A87B19588}" destId="{B5248EBF-C747-4EE5-8E04-9FA2587358EF}" srcOrd="0" destOrd="0" presId="urn:microsoft.com/office/officeart/2005/8/layout/hList7#1"/>
    <dgm:cxn modelId="{09D134B1-C592-4938-950C-DA439E999F90}" srcId="{FA218D96-3AC8-4EC4-BBBD-985A87B19588}" destId="{49E9AB34-CB1E-4AF0-B0A1-D69A23618184}" srcOrd="1" destOrd="0" parTransId="{95D73CB0-3606-4297-A795-E1EFD030A156}" sibTransId="{D1CA5046-5EF1-467F-A63C-89BD885D87E9}"/>
    <dgm:cxn modelId="{BFB6823A-C29A-4824-AF79-2A0958E62B30}" type="presOf" srcId="{49E9AB34-CB1E-4AF0-B0A1-D69A23618184}" destId="{F8D6347F-153D-46D8-B6DD-543A819DCA0C}" srcOrd="1" destOrd="0" presId="urn:microsoft.com/office/officeart/2005/8/layout/hList7#1"/>
    <dgm:cxn modelId="{4099C648-1AE8-409B-A9F9-636775139FC7}" type="presOf" srcId="{49E9AB34-CB1E-4AF0-B0A1-D69A23618184}" destId="{D2B0B3EA-4090-4649-9181-F591BD2E3408}" srcOrd="0" destOrd="0" presId="urn:microsoft.com/office/officeart/2005/8/layout/hList7#1"/>
    <dgm:cxn modelId="{C7FE9080-0428-4C36-88AA-DA5B7915E417}" srcId="{FA218D96-3AC8-4EC4-BBBD-985A87B19588}" destId="{A85EA33E-5111-47A0-8476-D7C1DD17404F}" srcOrd="0" destOrd="0" parTransId="{595B4C1C-75EE-4182-AE3C-2E1CA60962BF}" sibTransId="{B160C7BE-7EC2-498A-BFF6-5C2258B3F4E7}"/>
    <dgm:cxn modelId="{FEED1D4F-3111-4EB2-A13A-37CA88E988C9}" type="presParOf" srcId="{B5248EBF-C747-4EE5-8E04-9FA2587358EF}" destId="{092FC9BF-FFAB-4552-8285-28879735E82C}" srcOrd="0" destOrd="0" presId="urn:microsoft.com/office/officeart/2005/8/layout/hList7#1"/>
    <dgm:cxn modelId="{D39BC1E8-0391-4162-B67D-1FCB0A6406AA}" type="presParOf" srcId="{B5248EBF-C747-4EE5-8E04-9FA2587358EF}" destId="{D0E11368-7685-43A5-ABC5-309BC312CB0C}" srcOrd="1" destOrd="0" presId="urn:microsoft.com/office/officeart/2005/8/layout/hList7#1"/>
    <dgm:cxn modelId="{04F9ACBD-5211-4CCE-9E2C-4ED5D4BA603D}" type="presParOf" srcId="{D0E11368-7685-43A5-ABC5-309BC312CB0C}" destId="{972CB7E8-EBE8-4538-A2C2-EB2499C6E80E}" srcOrd="0" destOrd="0" presId="urn:microsoft.com/office/officeart/2005/8/layout/hList7#1"/>
    <dgm:cxn modelId="{8FC9DE8D-C862-48E3-AC69-C298F2918C6B}" type="presParOf" srcId="{972CB7E8-EBE8-4538-A2C2-EB2499C6E80E}" destId="{D727C5DD-31F4-486C-A65F-319AEF8130B6}" srcOrd="0" destOrd="0" presId="urn:microsoft.com/office/officeart/2005/8/layout/hList7#1"/>
    <dgm:cxn modelId="{979519A2-0D29-46F2-B7AF-55A8A81DFE2F}" type="presParOf" srcId="{972CB7E8-EBE8-4538-A2C2-EB2499C6E80E}" destId="{CB66DAEC-9F0E-4A10-B2F7-1E9E3FE5F4C7}" srcOrd="1" destOrd="0" presId="urn:microsoft.com/office/officeart/2005/8/layout/hList7#1"/>
    <dgm:cxn modelId="{1272AA54-C958-48A1-A1E4-E30EBD81E5B1}" type="presParOf" srcId="{972CB7E8-EBE8-4538-A2C2-EB2499C6E80E}" destId="{6618D50D-8F34-4C57-9941-6FE621C02A94}" srcOrd="2" destOrd="0" presId="urn:microsoft.com/office/officeart/2005/8/layout/hList7#1"/>
    <dgm:cxn modelId="{97E4A817-4257-4383-9790-0D5833FFAA87}" type="presParOf" srcId="{972CB7E8-EBE8-4538-A2C2-EB2499C6E80E}" destId="{74453D18-A622-448D-AB5B-B606A1DBCA92}" srcOrd="3" destOrd="0" presId="urn:microsoft.com/office/officeart/2005/8/layout/hList7#1"/>
    <dgm:cxn modelId="{EEA915B6-667D-4A7D-B388-A1B4D9E257F6}" type="presParOf" srcId="{D0E11368-7685-43A5-ABC5-309BC312CB0C}" destId="{9F83E4D4-2675-481E-BA89-795B20176442}" srcOrd="1" destOrd="0" presId="urn:microsoft.com/office/officeart/2005/8/layout/hList7#1"/>
    <dgm:cxn modelId="{17B6EF93-D9E4-4203-A674-FAF2CAA6A8DF}" type="presParOf" srcId="{D0E11368-7685-43A5-ABC5-309BC312CB0C}" destId="{1449AE27-DDF8-4EBD-9AE9-05485F855FD5}" srcOrd="2" destOrd="0" presId="urn:microsoft.com/office/officeart/2005/8/layout/hList7#1"/>
    <dgm:cxn modelId="{FBAA2748-6D26-4351-AB6F-428F81DD313A}" type="presParOf" srcId="{1449AE27-DDF8-4EBD-9AE9-05485F855FD5}" destId="{D2B0B3EA-4090-4649-9181-F591BD2E3408}" srcOrd="0" destOrd="0" presId="urn:microsoft.com/office/officeart/2005/8/layout/hList7#1"/>
    <dgm:cxn modelId="{4E48AF4D-2893-479D-92D2-4E80ABD93402}" type="presParOf" srcId="{1449AE27-DDF8-4EBD-9AE9-05485F855FD5}" destId="{F8D6347F-153D-46D8-B6DD-543A819DCA0C}" srcOrd="1" destOrd="0" presId="urn:microsoft.com/office/officeart/2005/8/layout/hList7#1"/>
    <dgm:cxn modelId="{9DD7FF23-EBEE-4A8D-BB1C-94DA7056E99D}" type="presParOf" srcId="{1449AE27-DDF8-4EBD-9AE9-05485F855FD5}" destId="{BE810227-14E0-460E-AFA0-1B5CFCBEB2A0}" srcOrd="2" destOrd="0" presId="urn:microsoft.com/office/officeart/2005/8/layout/hList7#1"/>
    <dgm:cxn modelId="{B32B6087-A605-4ADF-BA91-EBE303BC68FB}" type="presParOf" srcId="{1449AE27-DDF8-4EBD-9AE9-05485F855FD5}" destId="{12E39C07-59DC-4821-81C3-31E03897DFB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218D96-3AC8-4EC4-BBBD-985A87B19588}"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CO"/>
        </a:p>
      </dgm:t>
    </dgm:pt>
    <dgm:pt modelId="{A85EA33E-5111-47A0-8476-D7C1DD17404F}">
      <dgm:prSet/>
      <dgm:spPr/>
      <dgm:t>
        <a:bodyPr/>
        <a:lstStyle/>
        <a:p>
          <a:pPr rtl="0"/>
          <a:r>
            <a:rPr lang="es-CO" dirty="0" smtClean="0"/>
            <a:t>Ausencia de apetito sexual </a:t>
          </a:r>
          <a:endParaRPr lang="es-CO" dirty="0"/>
        </a:p>
      </dgm:t>
    </dgm:pt>
    <dgm:pt modelId="{595B4C1C-75EE-4182-AE3C-2E1CA60962BF}" type="parTrans" cxnId="{C7FE9080-0428-4C36-88AA-DA5B7915E417}">
      <dgm:prSet/>
      <dgm:spPr/>
      <dgm:t>
        <a:bodyPr/>
        <a:lstStyle/>
        <a:p>
          <a:endParaRPr lang="es-CO"/>
        </a:p>
      </dgm:t>
    </dgm:pt>
    <dgm:pt modelId="{B160C7BE-7EC2-498A-BFF6-5C2258B3F4E7}" type="sibTrans" cxnId="{C7FE9080-0428-4C36-88AA-DA5B7915E417}">
      <dgm:prSet/>
      <dgm:spPr/>
      <dgm:t>
        <a:bodyPr/>
        <a:lstStyle/>
        <a:p>
          <a:endParaRPr lang="es-CO"/>
        </a:p>
      </dgm:t>
    </dgm:pt>
    <dgm:pt modelId="{49E9AB34-CB1E-4AF0-B0A1-D69A23618184}">
      <dgm:prSet/>
      <dgm:spPr/>
      <dgm:t>
        <a:bodyPr/>
        <a:lstStyle/>
        <a:p>
          <a:pPr rtl="0"/>
          <a:r>
            <a:rPr lang="es-CO" dirty="0" smtClean="0"/>
            <a:t>Amenorrea infertilidad </a:t>
          </a:r>
          <a:endParaRPr lang="es-CO" dirty="0"/>
        </a:p>
      </dgm:t>
    </dgm:pt>
    <dgm:pt modelId="{95D73CB0-3606-4297-A795-E1EFD030A156}" type="parTrans" cxnId="{09D134B1-C592-4938-950C-DA439E999F90}">
      <dgm:prSet/>
      <dgm:spPr/>
      <dgm:t>
        <a:bodyPr/>
        <a:lstStyle/>
        <a:p>
          <a:endParaRPr lang="es-CO"/>
        </a:p>
      </dgm:t>
    </dgm:pt>
    <dgm:pt modelId="{D1CA5046-5EF1-467F-A63C-89BD885D87E9}" type="sibTrans" cxnId="{09D134B1-C592-4938-950C-DA439E999F90}">
      <dgm:prSet/>
      <dgm:spPr/>
      <dgm:t>
        <a:bodyPr/>
        <a:lstStyle/>
        <a:p>
          <a:endParaRPr lang="es-CO"/>
        </a:p>
      </dgm:t>
    </dgm:pt>
    <dgm:pt modelId="{B5248EBF-C747-4EE5-8E04-9FA2587358EF}" type="pres">
      <dgm:prSet presAssocID="{FA218D96-3AC8-4EC4-BBBD-985A87B19588}" presName="Name0" presStyleCnt="0">
        <dgm:presLayoutVars>
          <dgm:dir/>
          <dgm:resizeHandles val="exact"/>
        </dgm:presLayoutVars>
      </dgm:prSet>
      <dgm:spPr/>
      <dgm:t>
        <a:bodyPr/>
        <a:lstStyle/>
        <a:p>
          <a:endParaRPr lang="es-CO"/>
        </a:p>
      </dgm:t>
    </dgm:pt>
    <dgm:pt modelId="{092FC9BF-FFAB-4552-8285-28879735E82C}" type="pres">
      <dgm:prSet presAssocID="{FA218D96-3AC8-4EC4-BBBD-985A87B19588}" presName="fgShape" presStyleLbl="fgShp" presStyleIdx="0" presStyleCnt="1"/>
      <dgm:spPr/>
    </dgm:pt>
    <dgm:pt modelId="{D0E11368-7685-43A5-ABC5-309BC312CB0C}" type="pres">
      <dgm:prSet presAssocID="{FA218D96-3AC8-4EC4-BBBD-985A87B19588}" presName="linComp" presStyleCnt="0"/>
      <dgm:spPr/>
    </dgm:pt>
    <dgm:pt modelId="{972CB7E8-EBE8-4538-A2C2-EB2499C6E80E}" type="pres">
      <dgm:prSet presAssocID="{A85EA33E-5111-47A0-8476-D7C1DD17404F}" presName="compNode" presStyleCnt="0"/>
      <dgm:spPr/>
    </dgm:pt>
    <dgm:pt modelId="{D727C5DD-31F4-486C-A65F-319AEF8130B6}" type="pres">
      <dgm:prSet presAssocID="{A85EA33E-5111-47A0-8476-D7C1DD17404F}" presName="bkgdShape" presStyleLbl="node1" presStyleIdx="0" presStyleCnt="2"/>
      <dgm:spPr/>
      <dgm:t>
        <a:bodyPr/>
        <a:lstStyle/>
        <a:p>
          <a:endParaRPr lang="es-CO"/>
        </a:p>
      </dgm:t>
    </dgm:pt>
    <dgm:pt modelId="{CB66DAEC-9F0E-4A10-B2F7-1E9E3FE5F4C7}" type="pres">
      <dgm:prSet presAssocID="{A85EA33E-5111-47A0-8476-D7C1DD17404F}" presName="nodeTx" presStyleLbl="node1" presStyleIdx="0" presStyleCnt="2">
        <dgm:presLayoutVars>
          <dgm:bulletEnabled val="1"/>
        </dgm:presLayoutVars>
      </dgm:prSet>
      <dgm:spPr/>
      <dgm:t>
        <a:bodyPr/>
        <a:lstStyle/>
        <a:p>
          <a:endParaRPr lang="es-CO"/>
        </a:p>
      </dgm:t>
    </dgm:pt>
    <dgm:pt modelId="{6618D50D-8F34-4C57-9941-6FE621C02A94}" type="pres">
      <dgm:prSet presAssocID="{A85EA33E-5111-47A0-8476-D7C1DD17404F}" presName="invisiNode" presStyleLbl="node1" presStyleIdx="0" presStyleCnt="2"/>
      <dgm:spPr/>
    </dgm:pt>
    <dgm:pt modelId="{74453D18-A622-448D-AB5B-B606A1DBCA92}" type="pres">
      <dgm:prSet presAssocID="{A85EA33E-5111-47A0-8476-D7C1DD17404F}" presName="imagNode" presStyleLbl="fgImgPlace1" presStyleIdx="0" presStyleCnt="2"/>
      <dgm:spPr/>
    </dgm:pt>
    <dgm:pt modelId="{9F83E4D4-2675-481E-BA89-795B20176442}" type="pres">
      <dgm:prSet presAssocID="{B160C7BE-7EC2-498A-BFF6-5C2258B3F4E7}" presName="sibTrans" presStyleLbl="sibTrans2D1" presStyleIdx="0" presStyleCnt="0"/>
      <dgm:spPr/>
      <dgm:t>
        <a:bodyPr/>
        <a:lstStyle/>
        <a:p>
          <a:endParaRPr lang="es-CO"/>
        </a:p>
      </dgm:t>
    </dgm:pt>
    <dgm:pt modelId="{1449AE27-DDF8-4EBD-9AE9-05485F855FD5}" type="pres">
      <dgm:prSet presAssocID="{49E9AB34-CB1E-4AF0-B0A1-D69A23618184}" presName="compNode" presStyleCnt="0"/>
      <dgm:spPr/>
    </dgm:pt>
    <dgm:pt modelId="{D2B0B3EA-4090-4649-9181-F591BD2E3408}" type="pres">
      <dgm:prSet presAssocID="{49E9AB34-CB1E-4AF0-B0A1-D69A23618184}" presName="bkgdShape" presStyleLbl="node1" presStyleIdx="1" presStyleCnt="2"/>
      <dgm:spPr/>
      <dgm:t>
        <a:bodyPr/>
        <a:lstStyle/>
        <a:p>
          <a:endParaRPr lang="es-CO"/>
        </a:p>
      </dgm:t>
    </dgm:pt>
    <dgm:pt modelId="{F8D6347F-153D-46D8-B6DD-543A819DCA0C}" type="pres">
      <dgm:prSet presAssocID="{49E9AB34-CB1E-4AF0-B0A1-D69A23618184}" presName="nodeTx" presStyleLbl="node1" presStyleIdx="1" presStyleCnt="2">
        <dgm:presLayoutVars>
          <dgm:bulletEnabled val="1"/>
        </dgm:presLayoutVars>
      </dgm:prSet>
      <dgm:spPr/>
      <dgm:t>
        <a:bodyPr/>
        <a:lstStyle/>
        <a:p>
          <a:endParaRPr lang="es-CO"/>
        </a:p>
      </dgm:t>
    </dgm:pt>
    <dgm:pt modelId="{BE810227-14E0-460E-AFA0-1B5CFCBEB2A0}" type="pres">
      <dgm:prSet presAssocID="{49E9AB34-CB1E-4AF0-B0A1-D69A23618184}" presName="invisiNode" presStyleLbl="node1" presStyleIdx="1" presStyleCnt="2"/>
      <dgm:spPr/>
    </dgm:pt>
    <dgm:pt modelId="{12E39C07-59DC-4821-81C3-31E03897DFB1}" type="pres">
      <dgm:prSet presAssocID="{49E9AB34-CB1E-4AF0-B0A1-D69A23618184}" presName="imagNode" presStyleLbl="fgImgPlace1" presStyleIdx="1" presStyleCnt="2"/>
      <dgm:spPr/>
    </dgm:pt>
  </dgm:ptLst>
  <dgm:cxnLst>
    <dgm:cxn modelId="{F7838730-F44A-4B3D-BAC1-EA7BEC5E681B}" type="presOf" srcId="{B160C7BE-7EC2-498A-BFF6-5C2258B3F4E7}" destId="{9F83E4D4-2675-481E-BA89-795B20176442}" srcOrd="0" destOrd="0" presId="urn:microsoft.com/office/officeart/2005/8/layout/hList7#1"/>
    <dgm:cxn modelId="{A502549A-D5A0-4F7E-8A04-5DDB1BB74698}" type="presOf" srcId="{49E9AB34-CB1E-4AF0-B0A1-D69A23618184}" destId="{F8D6347F-153D-46D8-B6DD-543A819DCA0C}" srcOrd="1" destOrd="0" presId="urn:microsoft.com/office/officeart/2005/8/layout/hList7#1"/>
    <dgm:cxn modelId="{3D566692-5A52-48E4-AE2D-2896002A699F}" type="presOf" srcId="{49E9AB34-CB1E-4AF0-B0A1-D69A23618184}" destId="{D2B0B3EA-4090-4649-9181-F591BD2E3408}" srcOrd="0" destOrd="0" presId="urn:microsoft.com/office/officeart/2005/8/layout/hList7#1"/>
    <dgm:cxn modelId="{09D134B1-C592-4938-950C-DA439E999F90}" srcId="{FA218D96-3AC8-4EC4-BBBD-985A87B19588}" destId="{49E9AB34-CB1E-4AF0-B0A1-D69A23618184}" srcOrd="1" destOrd="0" parTransId="{95D73CB0-3606-4297-A795-E1EFD030A156}" sibTransId="{D1CA5046-5EF1-467F-A63C-89BD885D87E9}"/>
    <dgm:cxn modelId="{E23ECA08-C086-4654-8348-D0C73B563A52}" type="presOf" srcId="{A85EA33E-5111-47A0-8476-D7C1DD17404F}" destId="{CB66DAEC-9F0E-4A10-B2F7-1E9E3FE5F4C7}" srcOrd="1" destOrd="0" presId="urn:microsoft.com/office/officeart/2005/8/layout/hList7#1"/>
    <dgm:cxn modelId="{D22B8A35-C810-4318-AD6D-181D4B67BB18}" type="presOf" srcId="{FA218D96-3AC8-4EC4-BBBD-985A87B19588}" destId="{B5248EBF-C747-4EE5-8E04-9FA2587358EF}" srcOrd="0" destOrd="0" presId="urn:microsoft.com/office/officeart/2005/8/layout/hList7#1"/>
    <dgm:cxn modelId="{C7FE9080-0428-4C36-88AA-DA5B7915E417}" srcId="{FA218D96-3AC8-4EC4-BBBD-985A87B19588}" destId="{A85EA33E-5111-47A0-8476-D7C1DD17404F}" srcOrd="0" destOrd="0" parTransId="{595B4C1C-75EE-4182-AE3C-2E1CA60962BF}" sibTransId="{B160C7BE-7EC2-498A-BFF6-5C2258B3F4E7}"/>
    <dgm:cxn modelId="{F14977C2-800D-4A13-BB6F-C5CAD0D5D196}" type="presOf" srcId="{A85EA33E-5111-47A0-8476-D7C1DD17404F}" destId="{D727C5DD-31F4-486C-A65F-319AEF8130B6}" srcOrd="0" destOrd="0" presId="urn:microsoft.com/office/officeart/2005/8/layout/hList7#1"/>
    <dgm:cxn modelId="{2A5EC410-4642-439A-9FBD-26A9AF4CA2D4}" type="presParOf" srcId="{B5248EBF-C747-4EE5-8E04-9FA2587358EF}" destId="{092FC9BF-FFAB-4552-8285-28879735E82C}" srcOrd="0" destOrd="0" presId="urn:microsoft.com/office/officeart/2005/8/layout/hList7#1"/>
    <dgm:cxn modelId="{2DF330CF-6882-49E6-ACF1-5543FB1B4702}" type="presParOf" srcId="{B5248EBF-C747-4EE5-8E04-9FA2587358EF}" destId="{D0E11368-7685-43A5-ABC5-309BC312CB0C}" srcOrd="1" destOrd="0" presId="urn:microsoft.com/office/officeart/2005/8/layout/hList7#1"/>
    <dgm:cxn modelId="{5758CA87-A4FE-4611-91F8-679838D670D3}" type="presParOf" srcId="{D0E11368-7685-43A5-ABC5-309BC312CB0C}" destId="{972CB7E8-EBE8-4538-A2C2-EB2499C6E80E}" srcOrd="0" destOrd="0" presId="urn:microsoft.com/office/officeart/2005/8/layout/hList7#1"/>
    <dgm:cxn modelId="{4F2A8FBB-BF9A-4BD7-8CED-66D22128A871}" type="presParOf" srcId="{972CB7E8-EBE8-4538-A2C2-EB2499C6E80E}" destId="{D727C5DD-31F4-486C-A65F-319AEF8130B6}" srcOrd="0" destOrd="0" presId="urn:microsoft.com/office/officeart/2005/8/layout/hList7#1"/>
    <dgm:cxn modelId="{2E2D262E-6240-4DFB-9CC8-359C94F07460}" type="presParOf" srcId="{972CB7E8-EBE8-4538-A2C2-EB2499C6E80E}" destId="{CB66DAEC-9F0E-4A10-B2F7-1E9E3FE5F4C7}" srcOrd="1" destOrd="0" presId="urn:microsoft.com/office/officeart/2005/8/layout/hList7#1"/>
    <dgm:cxn modelId="{93FDE969-741F-4669-9D15-C7474EA0F496}" type="presParOf" srcId="{972CB7E8-EBE8-4538-A2C2-EB2499C6E80E}" destId="{6618D50D-8F34-4C57-9941-6FE621C02A94}" srcOrd="2" destOrd="0" presId="urn:microsoft.com/office/officeart/2005/8/layout/hList7#1"/>
    <dgm:cxn modelId="{3136F4F7-171D-446B-A129-96B0FD083130}" type="presParOf" srcId="{972CB7E8-EBE8-4538-A2C2-EB2499C6E80E}" destId="{74453D18-A622-448D-AB5B-B606A1DBCA92}" srcOrd="3" destOrd="0" presId="urn:microsoft.com/office/officeart/2005/8/layout/hList7#1"/>
    <dgm:cxn modelId="{5F1DE2A1-36EF-47EE-B719-26C77DB3F8E4}" type="presParOf" srcId="{D0E11368-7685-43A5-ABC5-309BC312CB0C}" destId="{9F83E4D4-2675-481E-BA89-795B20176442}" srcOrd="1" destOrd="0" presId="urn:microsoft.com/office/officeart/2005/8/layout/hList7#1"/>
    <dgm:cxn modelId="{3C9E344B-0D0D-4547-8D2B-3510BBC27F5D}" type="presParOf" srcId="{D0E11368-7685-43A5-ABC5-309BC312CB0C}" destId="{1449AE27-DDF8-4EBD-9AE9-05485F855FD5}" srcOrd="2" destOrd="0" presId="urn:microsoft.com/office/officeart/2005/8/layout/hList7#1"/>
    <dgm:cxn modelId="{6A0048B8-4B9B-4616-A88B-4A48586094A8}" type="presParOf" srcId="{1449AE27-DDF8-4EBD-9AE9-05485F855FD5}" destId="{D2B0B3EA-4090-4649-9181-F591BD2E3408}" srcOrd="0" destOrd="0" presId="urn:microsoft.com/office/officeart/2005/8/layout/hList7#1"/>
    <dgm:cxn modelId="{D10414EA-BD15-4E58-A6B2-810D45F5149F}" type="presParOf" srcId="{1449AE27-DDF8-4EBD-9AE9-05485F855FD5}" destId="{F8D6347F-153D-46D8-B6DD-543A819DCA0C}" srcOrd="1" destOrd="0" presId="urn:microsoft.com/office/officeart/2005/8/layout/hList7#1"/>
    <dgm:cxn modelId="{8A8A65A2-4339-40F2-9BEB-4CEB04BD07A7}" type="presParOf" srcId="{1449AE27-DDF8-4EBD-9AE9-05485F855FD5}" destId="{BE810227-14E0-460E-AFA0-1B5CFCBEB2A0}" srcOrd="2" destOrd="0" presId="urn:microsoft.com/office/officeart/2005/8/layout/hList7#1"/>
    <dgm:cxn modelId="{5A9F0DEA-F569-4EC5-BAEE-DDD01AF06433}" type="presParOf" srcId="{1449AE27-DDF8-4EBD-9AE9-05485F855FD5}" destId="{12E39C07-59DC-4821-81C3-31E03897DFB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97778-62F1-439B-A0B7-7B5CEDBFB37F}">
      <dsp:nvSpPr>
        <dsp:cNvPr id="0" name=""/>
        <dsp:cNvSpPr/>
      </dsp:nvSpPr>
      <dsp:spPr>
        <a:xfrm>
          <a:off x="744" y="145603"/>
          <a:ext cx="2902148" cy="1741289"/>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solidFill>
                <a:schemeClr val="tx1"/>
              </a:solidFill>
            </a:rPr>
            <a:t>Romántico</a:t>
          </a:r>
          <a:endParaRPr lang="es-ES" sz="3500" kern="1200" dirty="0">
            <a:solidFill>
              <a:schemeClr val="tx1"/>
            </a:solidFill>
          </a:endParaRPr>
        </a:p>
      </dsp:txBody>
      <dsp:txXfrm>
        <a:off x="744" y="145603"/>
        <a:ext cx="2902148" cy="1741289"/>
      </dsp:txXfrm>
    </dsp:sp>
    <dsp:sp modelId="{1B841536-19E9-4E3B-8C91-FDBCA1F20B20}">
      <dsp:nvSpPr>
        <dsp:cNvPr id="0" name=""/>
        <dsp:cNvSpPr/>
      </dsp:nvSpPr>
      <dsp:spPr>
        <a:xfrm>
          <a:off x="3193107" y="145603"/>
          <a:ext cx="2902148" cy="1741289"/>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solidFill>
                <a:schemeClr val="tx1"/>
              </a:solidFill>
            </a:rPr>
            <a:t>Nueva Ilustración</a:t>
          </a:r>
          <a:endParaRPr lang="es-ES" sz="3500" kern="1200" dirty="0">
            <a:solidFill>
              <a:schemeClr val="tx1"/>
            </a:solidFill>
          </a:endParaRPr>
        </a:p>
      </dsp:txBody>
      <dsp:txXfrm>
        <a:off x="3193107" y="145603"/>
        <a:ext cx="2902148" cy="1741289"/>
      </dsp:txXfrm>
    </dsp:sp>
    <dsp:sp modelId="{A0780688-586E-4269-82CB-77D12DF44F36}">
      <dsp:nvSpPr>
        <dsp:cNvPr id="0" name=""/>
        <dsp:cNvSpPr/>
      </dsp:nvSpPr>
      <dsp:spPr>
        <a:xfrm>
          <a:off x="744" y="2177107"/>
          <a:ext cx="2902148" cy="1741289"/>
        </a:xfrm>
        <a:prstGeom prst="rect">
          <a:avLst/>
        </a:prstGeom>
        <a:solidFill>
          <a:schemeClr val="tx1"/>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solidFill>
                <a:schemeClr val="bg1"/>
              </a:solidFill>
            </a:rPr>
            <a:t>Márgenes de la ciencia</a:t>
          </a:r>
          <a:endParaRPr lang="es-ES" sz="3500" kern="1200" dirty="0">
            <a:solidFill>
              <a:schemeClr val="bg1"/>
            </a:solidFill>
          </a:endParaRPr>
        </a:p>
      </dsp:txBody>
      <dsp:txXfrm>
        <a:off x="744" y="2177107"/>
        <a:ext cx="2902148" cy="1741289"/>
      </dsp:txXfrm>
    </dsp:sp>
    <dsp:sp modelId="{823965B0-373F-49F0-B795-591EFA069154}">
      <dsp:nvSpPr>
        <dsp:cNvPr id="0" name=""/>
        <dsp:cNvSpPr/>
      </dsp:nvSpPr>
      <dsp:spPr>
        <a:xfrm>
          <a:off x="3193107" y="2177107"/>
          <a:ext cx="2902148" cy="1741289"/>
        </a:xfrm>
        <a:prstGeom prst="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solidFill>
                <a:schemeClr val="tx1"/>
              </a:solidFill>
            </a:rPr>
            <a:t>Revolución darwinista</a:t>
          </a:r>
          <a:endParaRPr lang="es-ES" sz="3500" kern="1200" dirty="0">
            <a:solidFill>
              <a:schemeClr val="tx1"/>
            </a:solidFill>
          </a:endParaRPr>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FE1A0-D734-41D9-86BF-A01BC210CDA9}" type="datetimeFigureOut">
              <a:rPr lang="es-CO" smtClean="0"/>
              <a:t>26/04/2016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FB746-DD5A-4A27-BC5C-5CA06082F98E}" type="slidenum">
              <a:rPr lang="es-CO" smtClean="0"/>
              <a:t>‹Nº›</a:t>
            </a:fld>
            <a:endParaRPr lang="es-CO"/>
          </a:p>
        </p:txBody>
      </p:sp>
    </p:spTree>
    <p:extLst>
      <p:ext uri="{BB962C8B-B14F-4D97-AF65-F5344CB8AC3E}">
        <p14:creationId xmlns:p14="http://schemas.microsoft.com/office/powerpoint/2010/main" val="4017356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4</a:t>
            </a:fld>
            <a:endParaRPr lang="es-CO"/>
          </a:p>
        </p:txBody>
      </p:sp>
    </p:spTree>
    <p:extLst>
      <p:ext uri="{BB962C8B-B14F-4D97-AF65-F5344CB8AC3E}">
        <p14:creationId xmlns:p14="http://schemas.microsoft.com/office/powerpoint/2010/main" val="40502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5</a:t>
            </a:fld>
            <a:endParaRPr lang="es-CO"/>
          </a:p>
        </p:txBody>
      </p:sp>
    </p:spTree>
    <p:extLst>
      <p:ext uri="{BB962C8B-B14F-4D97-AF65-F5344CB8AC3E}">
        <p14:creationId xmlns:p14="http://schemas.microsoft.com/office/powerpoint/2010/main" val="253241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6</a:t>
            </a:fld>
            <a:endParaRPr lang="es-CO"/>
          </a:p>
        </p:txBody>
      </p:sp>
    </p:spTree>
    <p:extLst>
      <p:ext uri="{BB962C8B-B14F-4D97-AF65-F5344CB8AC3E}">
        <p14:creationId xmlns:p14="http://schemas.microsoft.com/office/powerpoint/2010/main" val="285403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7</a:t>
            </a:fld>
            <a:endParaRPr lang="es-CO"/>
          </a:p>
        </p:txBody>
      </p:sp>
    </p:spTree>
    <p:extLst>
      <p:ext uri="{BB962C8B-B14F-4D97-AF65-F5344CB8AC3E}">
        <p14:creationId xmlns:p14="http://schemas.microsoft.com/office/powerpoint/2010/main" val="372124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8</a:t>
            </a:fld>
            <a:endParaRPr lang="es-CO"/>
          </a:p>
        </p:txBody>
      </p:sp>
    </p:spTree>
    <p:extLst>
      <p:ext uri="{BB962C8B-B14F-4D97-AF65-F5344CB8AC3E}">
        <p14:creationId xmlns:p14="http://schemas.microsoft.com/office/powerpoint/2010/main" val="333392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9</a:t>
            </a:fld>
            <a:endParaRPr lang="es-CO"/>
          </a:p>
        </p:txBody>
      </p:sp>
    </p:spTree>
    <p:extLst>
      <p:ext uri="{BB962C8B-B14F-4D97-AF65-F5344CB8AC3E}">
        <p14:creationId xmlns:p14="http://schemas.microsoft.com/office/powerpoint/2010/main" val="89967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10</a:t>
            </a:fld>
            <a:endParaRPr lang="es-CO"/>
          </a:p>
        </p:txBody>
      </p:sp>
    </p:spTree>
    <p:extLst>
      <p:ext uri="{BB962C8B-B14F-4D97-AF65-F5344CB8AC3E}">
        <p14:creationId xmlns:p14="http://schemas.microsoft.com/office/powerpoint/2010/main" val="143414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80574E4-15A6-438F-9C2C-3DAA6F3FE7B6}" type="slidenum">
              <a:rPr lang="es-CO" smtClean="0"/>
              <a:pPr/>
              <a:t>11</a:t>
            </a:fld>
            <a:endParaRPr lang="es-CO"/>
          </a:p>
        </p:txBody>
      </p:sp>
    </p:spTree>
    <p:extLst>
      <p:ext uri="{BB962C8B-B14F-4D97-AF65-F5344CB8AC3E}">
        <p14:creationId xmlns:p14="http://schemas.microsoft.com/office/powerpoint/2010/main" val="231406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5583238" y="6443663"/>
            <a:ext cx="4271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3EBC240-0539-412E-B6EB-83EB26304CB1}" type="slidenum">
              <a:rPr lang="es-ES" altLang="es-CO" sz="1200"/>
              <a:pPr algn="r" eaLnBrk="1" hangingPunct="1"/>
              <a:t>21</a:t>
            </a:fld>
            <a:endParaRPr lang="es-ES" altLang="es-CO"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O" smtClean="0"/>
          </a:p>
        </p:txBody>
      </p:sp>
    </p:spTree>
    <p:extLst>
      <p:ext uri="{BB962C8B-B14F-4D97-AF65-F5344CB8AC3E}">
        <p14:creationId xmlns:p14="http://schemas.microsoft.com/office/powerpoint/2010/main" val="357016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s-CO"/>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8FF10016-C826-464C-A42C-2E45EABF0C88}" type="slidenum">
              <a:rPr lang="es-CO" smtClean="0"/>
              <a:pPr/>
              <a:t>‹Nº›</a:t>
            </a:fld>
            <a:endParaRPr lang="es-CO"/>
          </a:p>
        </p:txBody>
      </p:sp>
    </p:spTree>
    <p:extLst>
      <p:ext uri="{BB962C8B-B14F-4D97-AF65-F5344CB8AC3E}">
        <p14:creationId xmlns:p14="http://schemas.microsoft.com/office/powerpoint/2010/main" val="297744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6" name="Footer Placeholder 5"/>
          <p:cNvSpPr>
            <a:spLocks noGrp="1"/>
          </p:cNvSpPr>
          <p:nvPr>
            <p:ph type="ftr" sz="quarter" idx="11"/>
          </p:nvPr>
        </p:nvSpPr>
        <p:spPr/>
        <p:txBody>
          <a:bodyPr/>
          <a:lstStyle/>
          <a:p>
            <a:endParaRPr lang="es-CO"/>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226397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s-ES" smtClean="0"/>
              <a:t>Haga clic para modificar el estilo de título del patrón</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p:txBody>
          <a:bodyPr/>
          <a:lstStyle/>
          <a:p>
            <a:endParaRPr lang="es-CO"/>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101804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s-ES" smtClean="0"/>
              <a:t>Haga clic para modificar el estilo de título del patrón</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sz="900"/>
            </a:lvl1p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p:txBody>
          <a:bodyPr/>
          <a:lstStyle>
            <a:lvl1pPr>
              <a:defRPr sz="900"/>
            </a:lvl1pPr>
          </a:lstStyle>
          <a:p>
            <a:endParaRPr lang="es-CO"/>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135285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p:txBody>
          <a:bodyPr/>
          <a:lstStyle/>
          <a:p>
            <a:endParaRPr lang="es-CO"/>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368480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48855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575525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p:txBody>
          <a:bodyPr/>
          <a:lstStyle>
            <a:lvl1pPr>
              <a:defRPr sz="900"/>
            </a:lvl1pPr>
          </a:lstStyle>
          <a:p>
            <a:endParaRPr lang="es-CO"/>
          </a:p>
        </p:txBody>
      </p:sp>
      <p:sp>
        <p:nvSpPr>
          <p:cNvPr id="6" name="Slide Number Placeholder 5"/>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149519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p:txBody>
          <a:bodyPr/>
          <a:lstStyle/>
          <a:p>
            <a:endParaRPr lang="es-CO"/>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445857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2" y="2222624"/>
            <a:ext cx="5917679" cy="2554758"/>
          </a:xfrm>
        </p:spPr>
        <p:txBody>
          <a:bodyPr anchor="b"/>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5917679"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7500386" y="1828801"/>
            <a:ext cx="990599" cy="228659"/>
          </a:xfrm>
        </p:spPr>
        <p:txBody>
          <a:bodyPr anchor="t" anchorCtr="0"/>
          <a:lstStyle>
            <a:lvl1pPr algn="l">
              <a:defRPr b="0" i="0">
                <a:solidFill>
                  <a:schemeClr val="bg1"/>
                </a:solidFill>
              </a:defRPr>
            </a:lvl1pPr>
          </a:lstStyle>
          <a:p>
            <a:fld id="{2B03143A-1BB9-416B-AA01-646F91C23ACB}" type="datetimeFigureOut">
              <a:rPr lang="es-CO" smtClean="0">
                <a:solidFill>
                  <a:prstClr val="white"/>
                </a:solidFill>
              </a:rPr>
              <a:pPr/>
              <a:t>26/04/2016</a:t>
            </a:fld>
            <a:endParaRPr lang="es-CO">
              <a:solidFill>
                <a:prstClr val="white"/>
              </a:solidFill>
            </a:endParaRPr>
          </a:p>
        </p:txBody>
      </p:sp>
      <p:sp>
        <p:nvSpPr>
          <p:cNvPr id="5" name="Footer Placeholder 4"/>
          <p:cNvSpPr>
            <a:spLocks noGrp="1"/>
          </p:cNvSpPr>
          <p:nvPr>
            <p:ph type="ftr" sz="quarter" idx="11"/>
          </p:nvPr>
        </p:nvSpPr>
        <p:spPr>
          <a:xfrm rot="5400000">
            <a:off x="6236210" y="3264406"/>
            <a:ext cx="3859795" cy="228660"/>
          </a:xfrm>
        </p:spPr>
        <p:txBody>
          <a:bodyPr/>
          <a:lstStyle>
            <a:lvl1pPr>
              <a:defRPr>
                <a:solidFill>
                  <a:schemeClr val="bg1"/>
                </a:solidFill>
              </a:defRPr>
            </a:lvl1pPr>
          </a:lstStyle>
          <a:p>
            <a:endParaRPr lang="es-CO">
              <a:solidFill>
                <a:prstClr val="white"/>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80" y="292611"/>
            <a:ext cx="628813" cy="767687"/>
          </a:xfrm>
        </p:spPr>
        <p:txBody>
          <a:bodyPr/>
          <a:lstStyle>
            <a:lvl1pPr>
              <a:defRPr sz="2100" b="0" i="0" baseline="0">
                <a:latin typeface="+mj-lt"/>
              </a:defRPr>
            </a:lvl1p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1078788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5" name="Footer Placeholder 4"/>
          <p:cNvSpPr>
            <a:spLocks noGrp="1"/>
          </p:cNvSpPr>
          <p:nvPr>
            <p:ph type="ftr" sz="quarter" idx="11"/>
          </p:nvPr>
        </p:nvSpPr>
        <p:spPr/>
        <p:txBody>
          <a:bodyPr/>
          <a:lstStyle>
            <a:lvl1pPr>
              <a:defRPr sz="675"/>
            </a:lvl1pPr>
          </a:lstStyle>
          <a:p>
            <a:endParaRPr lang="es-CO">
              <a:solidFill>
                <a:srgbClr val="4A66AC"/>
              </a:solidFill>
            </a:endParaRPr>
          </a:p>
        </p:txBody>
      </p:sp>
      <p:sp>
        <p:nvSpPr>
          <p:cNvPr id="6" name="Slide Number Placeholder 5"/>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295361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p:txBody>
          <a:bodyPr/>
          <a:lstStyle>
            <a:lvl1pPr>
              <a:defRPr sz="900"/>
            </a:lvl1pPr>
          </a:lstStyle>
          <a:p>
            <a:endParaRPr lang="es-CO"/>
          </a:p>
        </p:txBody>
      </p:sp>
      <p:sp>
        <p:nvSpPr>
          <p:cNvPr id="6" name="Slide Number Placeholder 5"/>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533261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2257590"/>
            <a:ext cx="3101765" cy="3020343"/>
          </a:xfrm>
        </p:spPr>
        <p:txBody>
          <a:bodyPr anchor="ctr"/>
          <a:lstStyle>
            <a:lvl1pPr algn="l">
              <a:defRPr sz="2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19262" y="2257590"/>
            <a:ext cx="3054653" cy="302034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5" name="Footer Placeholder 4"/>
          <p:cNvSpPr>
            <a:spLocks noGrp="1"/>
          </p:cNvSpPr>
          <p:nvPr>
            <p:ph type="ftr" sz="quarter" idx="11"/>
          </p:nvPr>
        </p:nvSpPr>
        <p:spPr/>
        <p:txBody>
          <a:bodyPr/>
          <a:lstStyle/>
          <a:p>
            <a:endParaRPr lang="es-CO">
              <a:solidFill>
                <a:srgbClr val="4A66AC"/>
              </a:solidFill>
            </a:endParaRPr>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2942045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0581" y="2489201"/>
            <a:ext cx="3636981" cy="35306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6" name="Footer Placeholder 5"/>
          <p:cNvSpPr>
            <a:spLocks noGrp="1"/>
          </p:cNvSpPr>
          <p:nvPr>
            <p:ph type="ftr" sz="quarter" idx="11"/>
          </p:nvPr>
        </p:nvSpPr>
        <p:spPr/>
        <p:txBody>
          <a:bodyPr/>
          <a:lstStyle/>
          <a:p>
            <a:endParaRPr lang="es-CO">
              <a:solidFill>
                <a:srgbClr val="4A66AC"/>
              </a:solidFill>
            </a:endParaRPr>
          </a:p>
        </p:txBody>
      </p:sp>
      <p:sp>
        <p:nvSpPr>
          <p:cNvPr id="7" name="Slide Number Placeholder 6"/>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1820409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1" y="2489200"/>
            <a:ext cx="3636979" cy="759290"/>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66441" y="3248492"/>
            <a:ext cx="3636978" cy="2771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0582" y="3248490"/>
            <a:ext cx="3636979" cy="277131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8" name="Footer Placeholder 7"/>
          <p:cNvSpPr>
            <a:spLocks noGrp="1"/>
          </p:cNvSpPr>
          <p:nvPr>
            <p:ph type="ftr" sz="quarter" idx="11"/>
          </p:nvPr>
        </p:nvSpPr>
        <p:spPr/>
        <p:txBody>
          <a:bodyPr/>
          <a:lstStyle/>
          <a:p>
            <a:endParaRPr lang="es-CO">
              <a:solidFill>
                <a:srgbClr val="4A66AC"/>
              </a:solidFill>
            </a:endParaRPr>
          </a:p>
        </p:txBody>
      </p:sp>
      <p:sp>
        <p:nvSpPr>
          <p:cNvPr id="9" name="Slide Number Placeholder 8"/>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2452469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4" name="Footer Placeholder 3"/>
          <p:cNvSpPr>
            <a:spLocks noGrp="1"/>
          </p:cNvSpPr>
          <p:nvPr>
            <p:ph type="ftr" sz="quarter" idx="11"/>
          </p:nvPr>
        </p:nvSpPr>
        <p:spPr/>
        <p:txBody>
          <a:bodyPr/>
          <a:lstStyle/>
          <a:p>
            <a:endParaRPr lang="es-CO">
              <a:solidFill>
                <a:srgbClr val="4A66AC"/>
              </a:solidFill>
            </a:endParaRPr>
          </a:p>
        </p:txBody>
      </p:sp>
      <p:sp>
        <p:nvSpPr>
          <p:cNvPr id="5" name="Slide Number Placeholder 4"/>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3711832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3" name="Footer Placeholder 2"/>
          <p:cNvSpPr>
            <a:spLocks noGrp="1"/>
          </p:cNvSpPr>
          <p:nvPr>
            <p:ph type="ftr" sz="quarter" idx="11"/>
          </p:nvPr>
        </p:nvSpPr>
        <p:spPr/>
        <p:txBody>
          <a:bodyPr/>
          <a:lstStyle/>
          <a:p>
            <a:endParaRPr lang="es-CO">
              <a:solidFill>
                <a:srgbClr val="4A66AC"/>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4123712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1497437"/>
            <a:ext cx="2712589" cy="1447800"/>
          </a:xfrm>
        </p:spPr>
        <p:txBody>
          <a:bodyPr anchor="b"/>
          <a:lstStyle>
            <a:lvl1pPr algn="l">
              <a:defRPr sz="1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2" y="3086846"/>
            <a:ext cx="2712590" cy="2925413"/>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6" name="Footer Placeholder 5"/>
          <p:cNvSpPr>
            <a:spLocks noGrp="1"/>
          </p:cNvSpPr>
          <p:nvPr>
            <p:ph type="ftr" sz="quarter" idx="11"/>
          </p:nvPr>
        </p:nvSpPr>
        <p:spPr/>
        <p:txBody>
          <a:bodyPr/>
          <a:lstStyle/>
          <a:p>
            <a:endParaRPr lang="es-CO">
              <a:solidFill>
                <a:srgbClr val="4A66AC"/>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3972787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1362190"/>
            <a:ext cx="2987087" cy="1574808"/>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1591" y="3088564"/>
            <a:ext cx="3001938" cy="2448637"/>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6" name="Footer Placeholder 5"/>
          <p:cNvSpPr>
            <a:spLocks noGrp="1"/>
          </p:cNvSpPr>
          <p:nvPr>
            <p:ph type="ftr" sz="quarter" idx="11"/>
          </p:nvPr>
        </p:nvSpPr>
        <p:spPr/>
        <p:txBody>
          <a:bodyPr/>
          <a:lstStyle/>
          <a:p>
            <a:endParaRPr lang="es-CO">
              <a:solidFill>
                <a:srgbClr val="4A66AC"/>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373686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4" y="4961453"/>
            <a:ext cx="6422002" cy="566738"/>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4" y="5528191"/>
            <a:ext cx="6422003"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6" name="Footer Placeholder 5"/>
          <p:cNvSpPr>
            <a:spLocks noGrp="1"/>
          </p:cNvSpPr>
          <p:nvPr>
            <p:ph type="ftr" sz="quarter" idx="11"/>
          </p:nvPr>
        </p:nvSpPr>
        <p:spPr/>
        <p:txBody>
          <a:bodyPr/>
          <a:lstStyle/>
          <a:p>
            <a:endParaRPr lang="es-CO">
              <a:solidFill>
                <a:srgbClr val="4A66AC"/>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1231061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2"/>
            <a:ext cx="6422004" cy="1653117"/>
          </a:xfrm>
        </p:spPr>
        <p:txBody>
          <a:bodyPr anchor="ctr"/>
          <a:lstStyle>
            <a:lvl1pPr>
              <a:defRPr sz="2700"/>
            </a:lvl1pPr>
          </a:lstStyle>
          <a:p>
            <a:r>
              <a:rPr lang="es-ES" smtClean="0"/>
              <a:t>Haga clic para modificar el estilo de título del patrón</a:t>
            </a:r>
            <a:endParaRPr lang="en-US" dirty="0"/>
          </a:p>
        </p:txBody>
      </p:sp>
      <p:sp>
        <p:nvSpPr>
          <p:cNvPr id="13" name="Text Placeholder 3"/>
          <p:cNvSpPr>
            <a:spLocks noGrp="1"/>
          </p:cNvSpPr>
          <p:nvPr>
            <p:ph type="body" sz="half" idx="2"/>
          </p:nvPr>
        </p:nvSpPr>
        <p:spPr>
          <a:xfrm>
            <a:off x="866442" y="3509008"/>
            <a:ext cx="6422003" cy="2515873"/>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5" name="Footer Placeholder 4"/>
          <p:cNvSpPr>
            <a:spLocks noGrp="1"/>
          </p:cNvSpPr>
          <p:nvPr>
            <p:ph type="ftr" sz="quarter" idx="11"/>
          </p:nvPr>
        </p:nvSpPr>
        <p:spPr/>
        <p:txBody>
          <a:bodyPr/>
          <a:lstStyle/>
          <a:p>
            <a:endParaRPr lang="es-CO">
              <a:solidFill>
                <a:srgbClr val="4A66AC"/>
              </a:solidFill>
            </a:endParaRPr>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3936137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2" y="654265"/>
            <a:ext cx="601591" cy="101566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6000" dirty="0">
                <a:solidFill>
                  <a:srgbClr val="4A66AC"/>
                </a:solidFill>
              </a:rPr>
              <a:t>“</a:t>
            </a:r>
          </a:p>
        </p:txBody>
      </p:sp>
      <p:sp>
        <p:nvSpPr>
          <p:cNvPr id="11" name="TextBox 10"/>
          <p:cNvSpPr txBox="1"/>
          <p:nvPr/>
        </p:nvSpPr>
        <p:spPr>
          <a:xfrm>
            <a:off x="7227455" y="2900540"/>
            <a:ext cx="538973" cy="101566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6000" dirty="0">
                <a:solidFill>
                  <a:srgbClr val="4A66AC"/>
                </a:solidFill>
              </a:rPr>
              <a:t>”</a:t>
            </a:r>
          </a:p>
        </p:txBody>
      </p:sp>
      <p:sp>
        <p:nvSpPr>
          <p:cNvPr id="2" name="Title 1"/>
          <p:cNvSpPr>
            <a:spLocks noGrp="1"/>
          </p:cNvSpPr>
          <p:nvPr>
            <p:ph type="title"/>
          </p:nvPr>
        </p:nvSpPr>
        <p:spPr>
          <a:xfrm>
            <a:off x="1128060" y="914401"/>
            <a:ext cx="6160385" cy="2894878"/>
          </a:xfrm>
        </p:spPr>
        <p:txBody>
          <a:bodyPr/>
          <a:lstStyle>
            <a:lvl1pPr>
              <a:defRPr sz="2700"/>
            </a:lvl1pPr>
          </a:lstStyle>
          <a:p>
            <a:r>
              <a:rPr lang="es-ES" smtClean="0"/>
              <a:t>Haga clic para modificar el estilo de título del patrón</a:t>
            </a:r>
            <a:endParaRPr lang="en-US" dirty="0"/>
          </a:p>
        </p:txBody>
      </p:sp>
      <p:sp>
        <p:nvSpPr>
          <p:cNvPr id="17" name="Text Placeholder 3"/>
          <p:cNvSpPr>
            <a:spLocks noGrp="1"/>
          </p:cNvSpPr>
          <p:nvPr>
            <p:ph type="body" sz="half" idx="13"/>
          </p:nvPr>
        </p:nvSpPr>
        <p:spPr>
          <a:xfrm>
            <a:off x="1387280" y="3814475"/>
            <a:ext cx="5646142" cy="333113"/>
          </a:xfrm>
        </p:spPr>
        <p:txBody>
          <a:bodyPr>
            <a:normAutofit/>
          </a:bodyPr>
          <a:lstStyle>
            <a:lvl1pPr marL="0" indent="0">
              <a:buNone/>
              <a:defRPr lang="en-US" sz="1050" b="0" i="0" kern="1200" cap="small" dirty="0">
                <a:solidFill>
                  <a:schemeClr val="accent1"/>
                </a:solidFill>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16" name="Text Placeholder 3"/>
          <p:cNvSpPr>
            <a:spLocks noGrp="1"/>
          </p:cNvSpPr>
          <p:nvPr>
            <p:ph type="body" sz="half" idx="2"/>
          </p:nvPr>
        </p:nvSpPr>
        <p:spPr>
          <a:xfrm>
            <a:off x="866441" y="5000817"/>
            <a:ext cx="6422005" cy="102406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sz="675"/>
            </a:lvl1p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5" name="Footer Placeholder 4"/>
          <p:cNvSpPr>
            <a:spLocks noGrp="1"/>
          </p:cNvSpPr>
          <p:nvPr>
            <p:ph type="ftr" sz="quarter" idx="11"/>
          </p:nvPr>
        </p:nvSpPr>
        <p:spPr/>
        <p:txBody>
          <a:bodyPr/>
          <a:lstStyle>
            <a:lvl1pPr>
              <a:defRPr sz="675"/>
            </a:lvl1pPr>
          </a:lstStyle>
          <a:p>
            <a:endParaRPr lang="es-CO">
              <a:solidFill>
                <a:srgbClr val="4A66AC"/>
              </a:solidFill>
            </a:endParaRPr>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319239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5" name="Footer Placeholder 4"/>
          <p:cNvSpPr>
            <a:spLocks noGrp="1"/>
          </p:cNvSpPr>
          <p:nvPr>
            <p:ph type="ftr" sz="quarter" idx="11"/>
          </p:nvPr>
        </p:nvSpPr>
        <p:spPr/>
        <p:txBody>
          <a:bodyPr/>
          <a:lstStyle/>
          <a:p>
            <a:endParaRPr lang="es-CO"/>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900928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1"/>
            <a:ext cx="6422004" cy="2095501"/>
          </a:xfrm>
        </p:spPr>
        <p:txBody>
          <a:bodyPr anchor="b"/>
          <a:lstStyle>
            <a:lvl1pPr algn="l">
              <a:defRPr sz="3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5" name="Footer Placeholder 4"/>
          <p:cNvSpPr>
            <a:spLocks noGrp="1"/>
          </p:cNvSpPr>
          <p:nvPr>
            <p:ph type="ftr" sz="quarter" idx="11"/>
          </p:nvPr>
        </p:nvSpPr>
        <p:spPr/>
        <p:txBody>
          <a:bodyPr/>
          <a:lstStyle/>
          <a:p>
            <a:endParaRPr lang="es-CO">
              <a:solidFill>
                <a:srgbClr val="4A66AC"/>
              </a:solidFill>
            </a:endParaRPr>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3709068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2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22" name="Text Placeholder 3"/>
          <p:cNvSpPr>
            <a:spLocks noGrp="1"/>
          </p:cNvSpPr>
          <p:nvPr>
            <p:ph type="body" sz="half" idx="15"/>
          </p:nvPr>
        </p:nvSpPr>
        <p:spPr>
          <a:xfrm>
            <a:off x="868884" y="3147166"/>
            <a:ext cx="2310988" cy="287771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23" name="Text Placeholder 3"/>
          <p:cNvSpPr>
            <a:spLocks noGrp="1"/>
          </p:cNvSpPr>
          <p:nvPr>
            <p:ph type="body" sz="half" idx="16"/>
          </p:nvPr>
        </p:nvSpPr>
        <p:spPr>
          <a:xfrm>
            <a:off x="3408473" y="3147164"/>
            <a:ext cx="2326750" cy="2888366"/>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963821" y="2489202"/>
            <a:ext cx="2313740" cy="657961"/>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24" name="Text Placeholder 3"/>
          <p:cNvSpPr>
            <a:spLocks noGrp="1"/>
          </p:cNvSpPr>
          <p:nvPr>
            <p:ph type="body" sz="half" idx="17"/>
          </p:nvPr>
        </p:nvSpPr>
        <p:spPr>
          <a:xfrm>
            <a:off x="5963821" y="3147162"/>
            <a:ext cx="2313739" cy="2888368"/>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8" name="Footer Placeholder 7"/>
          <p:cNvSpPr>
            <a:spLocks noGrp="1"/>
          </p:cNvSpPr>
          <p:nvPr>
            <p:ph type="ftr" sz="quarter" idx="11"/>
          </p:nvPr>
        </p:nvSpPr>
        <p:spPr/>
        <p:txBody>
          <a:bodyPr/>
          <a:lstStyle/>
          <a:p>
            <a:endParaRPr lang="es-CO">
              <a:solidFill>
                <a:srgbClr val="4A66AC"/>
              </a:solidFill>
            </a:endParaRPr>
          </a:p>
        </p:txBody>
      </p:sp>
      <p:sp>
        <p:nvSpPr>
          <p:cNvPr id="9" name="Slide Number Placeholder 8"/>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4241343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2" y="936973"/>
            <a:ext cx="6423592" cy="699992"/>
          </a:xfrm>
        </p:spPr>
        <p:txBody>
          <a:bodyPr/>
          <a:lstStyle>
            <a:lvl1pPr>
              <a:defRPr sz="2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0" y="4188548"/>
            <a:ext cx="2314064" cy="649011"/>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021262"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404318" y="4188546"/>
            <a:ext cx="2330903" cy="657962"/>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30" name="Picture Placeholder 2"/>
          <p:cNvSpPr>
            <a:spLocks noGrp="1" noChangeAspect="1"/>
          </p:cNvSpPr>
          <p:nvPr>
            <p:ph type="pic" idx="16"/>
          </p:nvPr>
        </p:nvSpPr>
        <p:spPr>
          <a:xfrm>
            <a:off x="3550623"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31" name="Picture Placeholder 2"/>
          <p:cNvSpPr>
            <a:spLocks noGrp="1" noChangeAspect="1"/>
          </p:cNvSpPr>
          <p:nvPr>
            <p:ph type="pic" idx="17"/>
          </p:nvPr>
        </p:nvSpPr>
        <p:spPr>
          <a:xfrm>
            <a:off x="6104946"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8" name="Footer Placeholder 7"/>
          <p:cNvSpPr>
            <a:spLocks noGrp="1"/>
          </p:cNvSpPr>
          <p:nvPr>
            <p:ph type="ftr" sz="quarter" idx="11"/>
          </p:nvPr>
        </p:nvSpPr>
        <p:spPr/>
        <p:txBody>
          <a:bodyPr/>
          <a:lstStyle/>
          <a:p>
            <a:endParaRPr lang="es-CO">
              <a:solidFill>
                <a:srgbClr val="4A66AC"/>
              </a:solidFill>
            </a:endParaRPr>
          </a:p>
        </p:txBody>
      </p:sp>
      <p:sp>
        <p:nvSpPr>
          <p:cNvPr id="9" name="Slide Number Placeholder 8"/>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2737080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66442" y="2489200"/>
            <a:ext cx="6343201" cy="35306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5" name="Footer Placeholder 4"/>
          <p:cNvSpPr>
            <a:spLocks noGrp="1"/>
          </p:cNvSpPr>
          <p:nvPr>
            <p:ph type="ftr" sz="quarter" idx="11"/>
          </p:nvPr>
        </p:nvSpPr>
        <p:spPr/>
        <p:txBody>
          <a:bodyPr/>
          <a:lstStyle>
            <a:lvl1pPr>
              <a:defRPr sz="675"/>
            </a:lvl1pPr>
          </a:lstStyle>
          <a:p>
            <a:endParaRPr lang="es-CO">
              <a:solidFill>
                <a:srgbClr val="4A66AC"/>
              </a:solidFill>
            </a:endParaRPr>
          </a:p>
        </p:txBody>
      </p:sp>
      <p:sp>
        <p:nvSpPr>
          <p:cNvPr id="6" name="Slide Number Placeholder 5"/>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548909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48236" y="1447799"/>
            <a:ext cx="4435439" cy="45719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5" name="Footer Placeholder 4"/>
          <p:cNvSpPr>
            <a:spLocks noGrp="1"/>
          </p:cNvSpPr>
          <p:nvPr>
            <p:ph type="ftr" sz="quarter" idx="11"/>
          </p:nvPr>
        </p:nvSpPr>
        <p:spPr/>
        <p:txBody>
          <a:bodyPr/>
          <a:lstStyle/>
          <a:p>
            <a:endParaRPr lang="es-CO">
              <a:solidFill>
                <a:srgbClr val="4A66AC"/>
              </a:solidFill>
            </a:endParaRPr>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276439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185293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323592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23184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3" name="Footer Placeholder 2"/>
          <p:cNvSpPr>
            <a:spLocks noGrp="1"/>
          </p:cNvSpPr>
          <p:nvPr>
            <p:ph type="ftr" sz="quarter" idx="11"/>
          </p:nvPr>
        </p:nvSpPr>
        <p:spPr/>
        <p:txBody>
          <a:bodyPr/>
          <a:lstStyle/>
          <a:p>
            <a:endParaRPr lang="es-CO"/>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161436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6" name="Footer Placeholder 5"/>
          <p:cNvSpPr>
            <a:spLocks noGrp="1"/>
          </p:cNvSpPr>
          <p:nvPr>
            <p:ph type="ftr" sz="quarter" idx="11"/>
          </p:nvPr>
        </p:nvSpPr>
        <p:spPr/>
        <p:txBody>
          <a:bodyPr/>
          <a:lstStyle/>
          <a:p>
            <a:endParaRPr lang="es-CO"/>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18029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03143A-1BB9-416B-AA01-646F91C23ACB}" type="datetimeFigureOut">
              <a:rPr lang="es-CO" smtClean="0"/>
              <a:pPr/>
              <a:t>26/04/2016</a:t>
            </a:fld>
            <a:endParaRPr lang="es-CO"/>
          </a:p>
        </p:txBody>
      </p:sp>
      <p:sp>
        <p:nvSpPr>
          <p:cNvPr id="6" name="Footer Placeholder 5"/>
          <p:cNvSpPr>
            <a:spLocks noGrp="1"/>
          </p:cNvSpPr>
          <p:nvPr>
            <p:ph type="ftr" sz="quarter" idx="11"/>
          </p:nvPr>
        </p:nvSpPr>
        <p:spPr/>
        <p:txBody>
          <a:bodyPr/>
          <a:lstStyle/>
          <a:p>
            <a:endParaRPr lang="es-CO"/>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F10016-C826-464C-A42C-2E45EABF0C88}" type="slidenum">
              <a:rPr lang="es-CO" smtClean="0"/>
              <a:pPr/>
              <a:t>‹Nº›</a:t>
            </a:fld>
            <a:endParaRPr lang="es-CO"/>
          </a:p>
        </p:txBody>
      </p:sp>
    </p:spTree>
    <p:extLst>
      <p:ext uri="{BB962C8B-B14F-4D97-AF65-F5344CB8AC3E}">
        <p14:creationId xmlns:p14="http://schemas.microsoft.com/office/powerpoint/2010/main" val="415982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s-CO"/>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B03143A-1BB9-416B-AA01-646F91C23ACB}" type="datetimeFigureOut">
              <a:rPr lang="es-CO" smtClean="0"/>
              <a:pPr/>
              <a:t>26/04/2016</a:t>
            </a:fld>
            <a:endParaRPr lang="es-CO"/>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8FF10016-C826-464C-A42C-2E45EABF0C88}" type="slidenum">
              <a:rPr lang="es-CO" smtClean="0"/>
              <a:pPr/>
              <a:t>‹Nº›</a:t>
            </a:fld>
            <a:endParaRPr lang="es-CO"/>
          </a:p>
        </p:txBody>
      </p:sp>
    </p:spTree>
    <p:extLst>
      <p:ext uri="{BB962C8B-B14F-4D97-AF65-F5344CB8AC3E}">
        <p14:creationId xmlns:p14="http://schemas.microsoft.com/office/powerpoint/2010/main" val="24046074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5" y="925607"/>
            <a:ext cx="6346078" cy="711359"/>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2489200"/>
            <a:ext cx="6343201" cy="353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750" b="1" i="0">
                <a:solidFill>
                  <a:schemeClr val="accent1"/>
                </a:solidFill>
              </a:defRPr>
            </a:lvl1pPr>
          </a:lstStyle>
          <a:p>
            <a:endParaRPr lang="es-CO">
              <a:solidFill>
                <a:srgbClr val="4A66AC"/>
              </a:solidFill>
            </a:endParaRPr>
          </a:p>
        </p:txBody>
      </p:sp>
      <p:sp>
        <p:nvSpPr>
          <p:cNvPr id="4" name="Date Placeholder 3"/>
          <p:cNvSpPr>
            <a:spLocks noGrp="1"/>
          </p:cNvSpPr>
          <p:nvPr>
            <p:ph type="dt" sz="half" idx="2"/>
          </p:nvPr>
        </p:nvSpPr>
        <p:spPr>
          <a:xfrm>
            <a:off x="7574444" y="6371446"/>
            <a:ext cx="990599" cy="228659"/>
          </a:xfrm>
          <a:prstGeom prst="rect">
            <a:avLst/>
          </a:prstGeom>
        </p:spPr>
        <p:txBody>
          <a:bodyPr vert="horz" lIns="91440" tIns="45720" rIns="91440" bIns="45720" rtlCol="0" anchor="b"/>
          <a:lstStyle>
            <a:lvl1pPr algn="r">
              <a:defRPr sz="675" b="1" i="0">
                <a:solidFill>
                  <a:schemeClr val="accent1"/>
                </a:solidFill>
              </a:defRPr>
            </a:lvl1pPr>
          </a:lstStyle>
          <a:p>
            <a:fld id="{2B03143A-1BB9-416B-AA01-646F91C23ACB}" type="datetimeFigureOut">
              <a:rPr lang="es-CO" smtClean="0">
                <a:solidFill>
                  <a:srgbClr val="4A66AC"/>
                </a:solidFill>
              </a:rPr>
              <a:pPr/>
              <a:t>26/04/2016</a:t>
            </a:fld>
            <a:endParaRPr lang="es-CO">
              <a:solidFill>
                <a:srgbClr val="4A66AC"/>
              </a:solidFill>
            </a:endParaRPr>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9" y="295732"/>
            <a:ext cx="628813" cy="767687"/>
          </a:xfrm>
          <a:prstGeom prst="rect">
            <a:avLst/>
          </a:prstGeom>
        </p:spPr>
        <p:txBody>
          <a:bodyPr vert="horz" lIns="91440" tIns="45720" rIns="91440" bIns="45720" rtlCol="0" anchor="b"/>
          <a:lstStyle>
            <a:lvl1pPr algn="ctr">
              <a:defRPr sz="2100" b="0" i="0">
                <a:solidFill>
                  <a:schemeClr val="bg1"/>
                </a:solidFill>
              </a:defRPr>
            </a:lvl1pPr>
          </a:lstStyle>
          <a:p>
            <a:fld id="{8FF10016-C826-464C-A42C-2E45EABF0C88}" type="slidenum">
              <a:rPr lang="es-CO" smtClean="0">
                <a:solidFill>
                  <a:prstClr val="white"/>
                </a:solidFill>
              </a:rPr>
              <a:pPr/>
              <a:t>‹Nº›</a:t>
            </a:fld>
            <a:endParaRPr lang="es-CO">
              <a:solidFill>
                <a:prstClr val="white"/>
              </a:solidFill>
            </a:endParaRPr>
          </a:p>
        </p:txBody>
      </p:sp>
    </p:spTree>
    <p:extLst>
      <p:ext uri="{BB962C8B-B14F-4D97-AF65-F5344CB8AC3E}">
        <p14:creationId xmlns:p14="http://schemas.microsoft.com/office/powerpoint/2010/main" val="359827009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3429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14350" indent="-212598"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72009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92583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13157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360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1553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16942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186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XXKKHQ1qDYk"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s.wikipedia.org/wiki/Anna_O." TargetMode="External"/><Relationship Id="rId2" Type="http://schemas.openxmlformats.org/officeDocument/2006/relationships/hyperlink" Target="https://es.wikipedia.org/wiki/Figura_paterna" TargetMode="External"/><Relationship Id="rId1" Type="http://schemas.openxmlformats.org/officeDocument/2006/relationships/slideLayout" Target="../slideLayouts/slideLayout2.xml"/><Relationship Id="rId6" Type="http://schemas.openxmlformats.org/officeDocument/2006/relationships/hyperlink" Target="https://es.wikipedia.org/wiki/Par%C3%A1lisis" TargetMode="External"/><Relationship Id="rId5" Type="http://schemas.openxmlformats.org/officeDocument/2006/relationships/hyperlink" Target="https://es.wikipedia.org/wiki/Anorexia_(s%C3%ADntoma)" TargetMode="External"/><Relationship Id="rId4" Type="http://schemas.openxmlformats.org/officeDocument/2006/relationships/hyperlink" Target="https://es.wikipedia.org/wiki/Bertha_Pappenhei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s.wikipedia.org/wiki/Transferencia" TargetMode="External"/><Relationship Id="rId2" Type="http://schemas.openxmlformats.org/officeDocument/2006/relationships/hyperlink" Target="https://es.wikipedia.org/wiki/Hipnosi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es.wikipedia.org/wiki/Percepci%C3%B3n" TargetMode="External"/><Relationship Id="rId3" Type="http://schemas.openxmlformats.org/officeDocument/2006/relationships/hyperlink" Target="https://es.wikipedia.org/wiki/Psicolog%C3%ADa" TargetMode="External"/><Relationship Id="rId7" Type="http://schemas.openxmlformats.org/officeDocument/2006/relationships/hyperlink" Target="https://es.wikipedia.org/wiki/Represi%C3%B3n" TargetMode="External"/><Relationship Id="rId2" Type="http://schemas.openxmlformats.org/officeDocument/2006/relationships/hyperlink" Target="https://es.wikipedia.org/wiki/Fisiolog%C3%ADa" TargetMode="External"/><Relationship Id="rId1" Type="http://schemas.openxmlformats.org/officeDocument/2006/relationships/slideLayout" Target="../slideLayouts/slideLayout2.xml"/><Relationship Id="rId6" Type="http://schemas.openxmlformats.org/officeDocument/2006/relationships/hyperlink" Target="https://es.wikipedia.org/wiki/Psicoan%C3%A1lisis" TargetMode="External"/><Relationship Id="rId5" Type="http://schemas.openxmlformats.org/officeDocument/2006/relationships/hyperlink" Target="https://es.wikipedia.org/wiki/Asociaci%C3%B3n_libre" TargetMode="External"/><Relationship Id="rId10" Type="http://schemas.openxmlformats.org/officeDocument/2006/relationships/hyperlink" Target="https://es.wikipedia.org/wiki/Alucinaci%C3%B3n" TargetMode="External"/><Relationship Id="rId4" Type="http://schemas.openxmlformats.org/officeDocument/2006/relationships/hyperlink" Target="https://es.wikipedia.org/wiki/Hipnosis" TargetMode="External"/><Relationship Id="rId9" Type="http://schemas.openxmlformats.org/officeDocument/2006/relationships/hyperlink" Target="https://es.wikipedia.org/wiki/Memoria_(proces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s.wikipedia.org/wiki/Cr%C3%A1neo" TargetMode="External"/><Relationship Id="rId7" Type="http://schemas.openxmlformats.org/officeDocument/2006/relationships/hyperlink" Target="https://es.wikipedia.org/wiki/Ap%C3%B3fisis" TargetMode="External"/><Relationship Id="rId2" Type="http://schemas.openxmlformats.org/officeDocument/2006/relationships/hyperlink" Target="https://es.wikipedia.org/wiki/Hueso_esfenoides" TargetMode="External"/><Relationship Id="rId1" Type="http://schemas.openxmlformats.org/officeDocument/2006/relationships/slideLayout" Target="../slideLayouts/slideLayout2.xml"/><Relationship Id="rId6" Type="http://schemas.openxmlformats.org/officeDocument/2006/relationships/hyperlink" Target="https://es.wikipedia.org/wiki/Gl%C3%A1ndula_pituitaria" TargetMode="External"/><Relationship Id="rId5" Type="http://schemas.openxmlformats.org/officeDocument/2006/relationships/hyperlink" Target="https://es.wikipedia.org/wiki/Hip%C3%B3fisis" TargetMode="External"/><Relationship Id="rId4" Type="http://schemas.openxmlformats.org/officeDocument/2006/relationships/hyperlink" Target="https://es.wikipedia.org/wiki/Homo_sapien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endParaRPr lang="es-CO" dirty="0"/>
          </a:p>
        </p:txBody>
      </p:sp>
      <p:sp>
        <p:nvSpPr>
          <p:cNvPr id="9" name="Marcador de texto 8"/>
          <p:cNvSpPr>
            <a:spLocks noGrp="1"/>
          </p:cNvSpPr>
          <p:nvPr>
            <p:ph type="body" idx="1"/>
          </p:nvPr>
        </p:nvSpPr>
        <p:spPr>
          <a:xfrm>
            <a:off x="4716016" y="404664"/>
            <a:ext cx="4427983" cy="6453336"/>
          </a:xfrm>
        </p:spPr>
        <p:txBody>
          <a:bodyPr>
            <a:normAutofit fontScale="85000" lnSpcReduction="20000"/>
          </a:bodyPr>
          <a:lstStyle/>
          <a:p>
            <a:r>
              <a:rPr lang="es-CO" b="1" dirty="0">
                <a:solidFill>
                  <a:schemeClr val="bg2">
                    <a:lumMod val="25000"/>
                  </a:schemeClr>
                </a:solidFill>
              </a:rPr>
              <a:t>Taller Neurología y Psicoanálisis- 20 de abril de 2016</a:t>
            </a:r>
            <a:endParaRPr lang="es-CO" dirty="0">
              <a:solidFill>
                <a:schemeClr val="bg2">
                  <a:lumMod val="25000"/>
                </a:schemeClr>
              </a:solidFill>
            </a:endParaRPr>
          </a:p>
          <a:p>
            <a:r>
              <a:rPr lang="es-CO" b="1" dirty="0" err="1">
                <a:solidFill>
                  <a:schemeClr val="bg2">
                    <a:lumMod val="25000"/>
                  </a:schemeClr>
                </a:solidFill>
              </a:rPr>
              <a:t>Sociohumanismo</a:t>
            </a:r>
            <a:r>
              <a:rPr lang="es-CO" b="1" dirty="0">
                <a:solidFill>
                  <a:schemeClr val="bg2">
                    <a:lumMod val="25000"/>
                  </a:schemeClr>
                </a:solidFill>
              </a:rPr>
              <a:t>- Universidad del Rosario</a:t>
            </a:r>
            <a:endParaRPr lang="es-CO" dirty="0">
              <a:solidFill>
                <a:schemeClr val="bg2">
                  <a:lumMod val="25000"/>
                </a:schemeClr>
              </a:solidFill>
            </a:endParaRPr>
          </a:p>
          <a:p>
            <a:r>
              <a:rPr lang="es-CO" b="1" dirty="0">
                <a:solidFill>
                  <a:schemeClr val="bg2">
                    <a:lumMod val="25000"/>
                  </a:schemeClr>
                </a:solidFill>
              </a:rPr>
              <a:t>EMCS</a:t>
            </a:r>
            <a:endParaRPr lang="es-CO" dirty="0">
              <a:solidFill>
                <a:schemeClr val="bg2">
                  <a:lumMod val="25000"/>
                </a:schemeClr>
              </a:solidFill>
            </a:endParaRPr>
          </a:p>
          <a:p>
            <a:r>
              <a:rPr lang="es-CO" dirty="0"/>
              <a:t> </a:t>
            </a:r>
          </a:p>
          <a:p>
            <a:pPr marL="457200" lvl="0" indent="-457200">
              <a:buFont typeface="+mj-lt"/>
              <a:buAutoNum type="arabicPeriod"/>
            </a:pPr>
            <a:r>
              <a:rPr lang="es-CO" cap="none" dirty="0" smtClean="0"/>
              <a:t>Identifique  la  estructura  argumentativa del texto de </a:t>
            </a:r>
            <a:r>
              <a:rPr lang="es-CO" cap="none" dirty="0"/>
              <a:t>F</a:t>
            </a:r>
            <a:r>
              <a:rPr lang="es-CO" cap="none" dirty="0" smtClean="0"/>
              <a:t>reud </a:t>
            </a:r>
            <a:r>
              <a:rPr lang="es-CO" cap="none" dirty="0" smtClean="0"/>
              <a:t>y señale cuál es el objetivo del  texto –su idea más importante-</a:t>
            </a:r>
          </a:p>
          <a:p>
            <a:pPr marL="457200" lvl="0" indent="-457200">
              <a:buFont typeface="+mj-lt"/>
              <a:buAutoNum type="arabicPeriod"/>
            </a:pPr>
            <a:r>
              <a:rPr lang="es-CO" cap="none" dirty="0" smtClean="0"/>
              <a:t>Identifique  la  estructura  argumentativa del texto </a:t>
            </a:r>
            <a:r>
              <a:rPr lang="es-CO" cap="none" dirty="0"/>
              <a:t>de  von </a:t>
            </a:r>
            <a:r>
              <a:rPr lang="es-CO" cap="none" dirty="0" err="1"/>
              <a:t>Weizsäcker</a:t>
            </a:r>
            <a:r>
              <a:rPr lang="es-CO" cap="none" dirty="0"/>
              <a:t>, </a:t>
            </a:r>
            <a:r>
              <a:rPr lang="es-CO" cap="none" dirty="0" smtClean="0"/>
              <a:t>y señale cuál es el objetivo del texto –su idea más importante-</a:t>
            </a:r>
          </a:p>
          <a:p>
            <a:pPr marL="457200" lvl="0" indent="-457200">
              <a:buFont typeface="+mj-lt"/>
              <a:buAutoNum type="arabicPeriod"/>
            </a:pPr>
            <a:r>
              <a:rPr lang="es-CO" cap="none" dirty="0" smtClean="0"/>
              <a:t> Identifique el momento en el que es escrito el texto de </a:t>
            </a:r>
            <a:r>
              <a:rPr lang="es-CO" cap="none" dirty="0"/>
              <a:t>F</a:t>
            </a:r>
            <a:r>
              <a:rPr lang="es-CO" cap="none" dirty="0" smtClean="0"/>
              <a:t>reud ¿cuál es la importancia del </a:t>
            </a:r>
            <a:r>
              <a:rPr lang="es-CO" cap="none" dirty="0" smtClean="0"/>
              <a:t>texto </a:t>
            </a:r>
            <a:r>
              <a:rPr lang="es-CO" cap="none" dirty="0" smtClean="0"/>
              <a:t>en relación al contexto médico en el que fue producido? </a:t>
            </a:r>
            <a:endParaRPr lang="es-CO" cap="none" dirty="0" smtClean="0"/>
          </a:p>
          <a:p>
            <a:pPr marL="457200" lvl="0" indent="-457200">
              <a:buFont typeface="+mj-lt"/>
              <a:buAutoNum type="arabicPeriod"/>
            </a:pPr>
            <a:r>
              <a:rPr lang="es-CO" cap="none" dirty="0" smtClean="0"/>
              <a:t>¿</a:t>
            </a:r>
            <a:r>
              <a:rPr lang="es-CO" cap="none" dirty="0" smtClean="0"/>
              <a:t>Cuáles son las continuidades y las novedades que presenta Freud con respecto a las propuestas de la medicina biomedicina? (</a:t>
            </a:r>
            <a:r>
              <a:rPr lang="es-CO" cap="none" dirty="0" err="1" smtClean="0"/>
              <a:t>Anatomoclínica</a:t>
            </a:r>
            <a:r>
              <a:rPr lang="es-CO" cap="none" dirty="0" smtClean="0"/>
              <a:t>, fisiopatología) </a:t>
            </a:r>
          </a:p>
          <a:p>
            <a:endParaRPr lang="es-CO" dirty="0"/>
          </a:p>
        </p:txBody>
      </p:sp>
      <p:pic>
        <p:nvPicPr>
          <p:cNvPr id="11" name="Imagen 10" descr="#Bourneville y #Regnard. &quot;Ataque #histérico –#epileptico con tetanismo. De la “Iconographie photographique de la #Salpêtrière. 1878: "/>
          <p:cNvPicPr/>
          <p:nvPr/>
        </p:nvPicPr>
        <p:blipFill>
          <a:blip r:embed="rId2">
            <a:extLst>
              <a:ext uri="{28A0092B-C50C-407E-A947-70E740481C1C}">
                <a14:useLocalDpi xmlns:a14="http://schemas.microsoft.com/office/drawing/2010/main" val="0"/>
              </a:ext>
            </a:extLst>
          </a:blip>
          <a:srcRect/>
          <a:stretch>
            <a:fillRect/>
          </a:stretch>
        </p:blipFill>
        <p:spPr bwMode="auto">
          <a:xfrm>
            <a:off x="814051" y="2420888"/>
            <a:ext cx="3528060" cy="2971800"/>
          </a:xfrm>
          <a:prstGeom prst="rect">
            <a:avLst/>
          </a:prstGeom>
          <a:noFill/>
          <a:ln>
            <a:noFill/>
          </a:ln>
        </p:spPr>
      </p:pic>
    </p:spTree>
    <p:extLst>
      <p:ext uri="{BB962C8B-B14F-4D97-AF65-F5344CB8AC3E}">
        <p14:creationId xmlns:p14="http://schemas.microsoft.com/office/powerpoint/2010/main" val="3316170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idx="4294967295"/>
          </p:nvPr>
        </p:nvSpPr>
        <p:spPr bwMode="auto">
          <a:xfrm>
            <a:off x="539552" y="332656"/>
            <a:ext cx="7772400" cy="1143000"/>
          </a:xfrm>
          <a:solidFill>
            <a:schemeClr val="accent1">
              <a:lumMod val="75000"/>
            </a:schemeClr>
          </a:solidFill>
        </p:spPr>
        <p:txBody>
          <a:bodyPr wrap="square" lIns="91440" tIns="45720" rIns="91440" bIns="45720" numCol="1" anchorCtr="0" compatLnSpc="1">
            <a:prstTxWarp prst="textNoShape">
              <a:avLst/>
            </a:prstTxWarp>
          </a:bodyPr>
          <a:lstStyle/>
          <a:p>
            <a:pPr fontAlgn="auto">
              <a:spcAft>
                <a:spcPts val="0"/>
              </a:spcAft>
              <a:defRPr/>
            </a:pPr>
            <a:r>
              <a:rPr lang="es-ES" dirty="0" smtClean="0">
                <a:solidFill>
                  <a:schemeClr val="bg1"/>
                </a:solidFill>
              </a:rPr>
              <a:t>Viena del siglo XIX </a:t>
            </a:r>
          </a:p>
        </p:txBody>
      </p:sp>
      <p:sp>
        <p:nvSpPr>
          <p:cNvPr id="31747" name="Rectangle 3"/>
          <p:cNvSpPr>
            <a:spLocks noGrp="1" noChangeArrowheads="1"/>
          </p:cNvSpPr>
          <p:nvPr>
            <p:ph type="body" idx="4294967295"/>
          </p:nvPr>
        </p:nvSpPr>
        <p:spPr>
          <a:xfrm>
            <a:off x="539552" y="1447800"/>
            <a:ext cx="8604448" cy="4572000"/>
          </a:xfrm>
        </p:spPr>
        <p:txBody>
          <a:bodyPr>
            <a:normAutofit/>
          </a:bodyPr>
          <a:lstStyle/>
          <a:p>
            <a:endParaRPr lang="es-ES" dirty="0" smtClean="0"/>
          </a:p>
          <a:p>
            <a:r>
              <a:rPr lang="es-ES" dirty="0" smtClean="0"/>
              <a:t>Centro de influencia de los conflictos culturales de Europa (imperio austro húngaro)</a:t>
            </a:r>
          </a:p>
          <a:p>
            <a:endParaRPr lang="es-ES" dirty="0" smtClean="0"/>
          </a:p>
          <a:p>
            <a:r>
              <a:rPr lang="es-ES" dirty="0" smtClean="0"/>
              <a:t>Conflictos raciales – Germanos intentan imponer una identidad  común</a:t>
            </a:r>
          </a:p>
          <a:p>
            <a:endParaRPr lang="es-ES" dirty="0" smtClean="0"/>
          </a:p>
          <a:p>
            <a:r>
              <a:rPr lang="es-ES" dirty="0" smtClean="0"/>
              <a:t>Antisemitismo</a:t>
            </a:r>
          </a:p>
          <a:p>
            <a:endParaRPr lang="es-ES" dirty="0" smtClean="0"/>
          </a:p>
          <a:p>
            <a:r>
              <a:rPr lang="es-ES" dirty="0" smtClean="0"/>
              <a:t>Dificultades sociales – comunicación </a:t>
            </a:r>
          </a:p>
          <a:p>
            <a:endParaRPr lang="es-ES" dirty="0" smtClean="0"/>
          </a:p>
          <a:p>
            <a:pPr lvl="2"/>
            <a:endParaRPr lang="es-CO" dirty="0" smtClean="0"/>
          </a:p>
          <a:p>
            <a:pPr lvl="2"/>
            <a:endParaRPr lang="es-ES" dirty="0" smtClean="0"/>
          </a:p>
          <a:p>
            <a:endParaRPr lang="es-ES" dirty="0" smtClean="0"/>
          </a:p>
        </p:txBody>
      </p:sp>
    </p:spTree>
    <p:extLst>
      <p:ext uri="{BB962C8B-B14F-4D97-AF65-F5344CB8AC3E}">
        <p14:creationId xmlns:p14="http://schemas.microsoft.com/office/powerpoint/2010/main" val="1344298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anim calcmode="lin" valueType="num">
                                      <p:cBhvr additive="base">
                                        <p:cTn id="13"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anim calcmode="lin" valueType="num">
                                      <p:cBhvr additive="base">
                                        <p:cTn id="19"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anim calcmode="lin" valueType="num">
                                      <p:cBhvr additive="base">
                                        <p:cTn id="25"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CO" dirty="0" smtClean="0"/>
              <a:t>Tensiones políticas </a:t>
            </a:r>
            <a:endParaRPr lang="es-CO" dirty="0"/>
          </a:p>
        </p:txBody>
      </p:sp>
      <p:graphicFrame>
        <p:nvGraphicFramePr>
          <p:cNvPr id="6" name="Content Placeholder 5"/>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47864" y="4509120"/>
            <a:ext cx="2376264"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dirty="0" smtClean="0"/>
              <a:t>Orden social rígido </a:t>
            </a:r>
          </a:p>
          <a:p>
            <a:endParaRPr lang="es-ES" dirty="0" smtClean="0"/>
          </a:p>
          <a:p>
            <a:r>
              <a:rPr lang="es-ES" dirty="0" smtClean="0"/>
              <a:t>Idealización del dominio del cuerpo por la mente</a:t>
            </a:r>
          </a:p>
          <a:p>
            <a:endParaRPr lang="es-CO" dirty="0"/>
          </a:p>
        </p:txBody>
      </p:sp>
      <p:sp>
        <p:nvSpPr>
          <p:cNvPr id="8" name="6-Point Star 7"/>
          <p:cNvSpPr/>
          <p:nvPr/>
        </p:nvSpPr>
        <p:spPr>
          <a:xfrm>
            <a:off x="7092280" y="5013176"/>
            <a:ext cx="1944216" cy="18448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s-ES" dirty="0" smtClean="0"/>
              <a:t>Moral científica</a:t>
            </a:r>
          </a:p>
        </p:txBody>
      </p:sp>
      <p:sp>
        <p:nvSpPr>
          <p:cNvPr id="9" name="TextBox 8"/>
          <p:cNvSpPr txBox="1"/>
          <p:nvPr/>
        </p:nvSpPr>
        <p:spPr>
          <a:xfrm>
            <a:off x="2627784" y="1484784"/>
            <a:ext cx="612068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O" dirty="0" smtClean="0"/>
              <a:t>transformación en las representaciones de la autoridad</a:t>
            </a:r>
            <a:endParaRPr lang="es-CO" dirty="0"/>
          </a:p>
        </p:txBody>
      </p:sp>
    </p:spTree>
    <p:extLst>
      <p:ext uri="{BB962C8B-B14F-4D97-AF65-F5344CB8AC3E}">
        <p14:creationId xmlns:p14="http://schemas.microsoft.com/office/powerpoint/2010/main" val="10713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12763"/>
            <a:ext cx="8229600" cy="914400"/>
          </a:xfrm>
        </p:spPr>
        <p:txBody>
          <a:bodyPr>
            <a:normAutofit/>
          </a:bodyPr>
          <a:lstStyle/>
          <a:p>
            <a:pPr fontAlgn="auto">
              <a:spcAft>
                <a:spcPts val="0"/>
              </a:spcAft>
              <a:defRPr/>
            </a:pPr>
            <a:r>
              <a:rPr lang="es-CO" dirty="0" smtClean="0">
                <a:solidFill>
                  <a:schemeClr val="bg1"/>
                </a:solidFill>
              </a:rPr>
              <a:t>Otro modo de ver al conocimiento</a:t>
            </a:r>
            <a:endParaRPr lang="es-ES" dirty="0" smtClean="0">
              <a:solidFill>
                <a:schemeClr val="bg1"/>
              </a:solidFill>
            </a:endParaRPr>
          </a:p>
        </p:txBody>
      </p:sp>
      <p:sp>
        <p:nvSpPr>
          <p:cNvPr id="15363" name="Rectangle 3"/>
          <p:cNvSpPr>
            <a:spLocks noGrp="1" noChangeArrowheads="1"/>
          </p:cNvSpPr>
          <p:nvPr>
            <p:ph sz="half" idx="1"/>
          </p:nvPr>
        </p:nvSpPr>
        <p:spPr>
          <a:xfrm>
            <a:off x="465138" y="1770063"/>
            <a:ext cx="4038600" cy="4525962"/>
          </a:xfrm>
        </p:spPr>
        <p:txBody>
          <a:bodyPr>
            <a:normAutofit/>
          </a:bodyPr>
          <a:lstStyle/>
          <a:p>
            <a:endParaRPr lang="es-CO" dirty="0" smtClean="0"/>
          </a:p>
          <a:p>
            <a:r>
              <a:rPr lang="es-CO" dirty="0" smtClean="0"/>
              <a:t>Dinamismo en la producción y la divulgación del conocimiento</a:t>
            </a:r>
          </a:p>
          <a:p>
            <a:endParaRPr lang="es-CO" dirty="0" smtClean="0"/>
          </a:p>
          <a:p>
            <a:r>
              <a:rPr lang="es-CO" dirty="0" smtClean="0"/>
              <a:t>Apertura de las universidades</a:t>
            </a:r>
          </a:p>
          <a:p>
            <a:endParaRPr lang="es-CO" dirty="0" smtClean="0"/>
          </a:p>
          <a:p>
            <a:endParaRPr lang="es-CO" dirty="0" smtClean="0"/>
          </a:p>
          <a:p>
            <a:endParaRPr lang="es-CO" dirty="0" smtClean="0"/>
          </a:p>
          <a:p>
            <a:endParaRPr lang="es-CO" dirty="0" smtClean="0"/>
          </a:p>
          <a:p>
            <a:endParaRPr lang="es-ES" dirty="0" smtClean="0"/>
          </a:p>
        </p:txBody>
      </p:sp>
      <p:pic>
        <p:nvPicPr>
          <p:cNvPr id="15364" name="Picture 1"/>
          <p:cNvPicPr>
            <a:picLocks noGrp="1" noChangeAspect="1" noChangeArrowheads="1"/>
          </p:cNvPicPr>
          <p:nvPr>
            <p:ph sz="half" idx="2"/>
          </p:nvPr>
        </p:nvPicPr>
        <p:blipFill>
          <a:blip r:embed="rId2" cstate="print"/>
          <a:srcRect/>
          <a:stretch>
            <a:fillRect/>
          </a:stretch>
        </p:blipFill>
        <p:spPr>
          <a:xfrm>
            <a:off x="5220072" y="2204864"/>
            <a:ext cx="3382963" cy="3646487"/>
          </a:xfrm>
          <a:noFill/>
        </p:spPr>
      </p:pic>
      <p:sp>
        <p:nvSpPr>
          <p:cNvPr id="15365" name="7 CuadroTexto"/>
          <p:cNvSpPr txBox="1">
            <a:spLocks noChangeArrowheads="1"/>
          </p:cNvSpPr>
          <p:nvPr/>
        </p:nvSpPr>
        <p:spPr bwMode="auto">
          <a:xfrm>
            <a:off x="7379073" y="6005424"/>
            <a:ext cx="1223962" cy="646112"/>
          </a:xfrm>
          <a:prstGeom prst="rect">
            <a:avLst/>
          </a:prstGeom>
          <a:noFill/>
          <a:ln w="9525">
            <a:noFill/>
            <a:miter lim="800000"/>
            <a:headEnd/>
            <a:tailEnd/>
          </a:ln>
        </p:spPr>
        <p:txBody>
          <a:bodyPr>
            <a:spAutoFit/>
          </a:bodyPr>
          <a:lstStyle/>
          <a:p>
            <a:r>
              <a:rPr lang="es-CO" dirty="0"/>
              <a:t>Camille </a:t>
            </a:r>
            <a:r>
              <a:rPr lang="es-CO" dirty="0" err="1"/>
              <a:t>Claudel</a:t>
            </a:r>
            <a:endParaRPr lang="es-CO" dirty="0"/>
          </a:p>
        </p:txBody>
      </p:sp>
    </p:spTree>
    <p:extLst>
      <p:ext uri="{BB962C8B-B14F-4D97-AF65-F5344CB8AC3E}">
        <p14:creationId xmlns:p14="http://schemas.microsoft.com/office/powerpoint/2010/main" val="3179242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12763"/>
            <a:ext cx="8229600" cy="914400"/>
          </a:xfrm>
        </p:spPr>
        <p:txBody>
          <a:bodyPr/>
          <a:lstStyle/>
          <a:p>
            <a:pPr fontAlgn="auto">
              <a:spcAft>
                <a:spcPts val="0"/>
              </a:spcAft>
              <a:defRPr/>
            </a:pPr>
            <a:r>
              <a:rPr lang="es-CO" dirty="0" smtClean="0">
                <a:solidFill>
                  <a:schemeClr val="bg1"/>
                </a:solidFill>
              </a:rPr>
              <a:t>Otro modo de ver al ser humano</a:t>
            </a:r>
            <a:endParaRPr lang="es-ES" dirty="0" smtClean="0">
              <a:solidFill>
                <a:schemeClr val="bg1"/>
              </a:solidFill>
            </a:endParaRPr>
          </a:p>
        </p:txBody>
      </p:sp>
      <p:sp>
        <p:nvSpPr>
          <p:cNvPr id="15363" name="Rectangle 3"/>
          <p:cNvSpPr>
            <a:spLocks noGrp="1" noChangeArrowheads="1"/>
          </p:cNvSpPr>
          <p:nvPr>
            <p:ph sz="half" idx="1"/>
          </p:nvPr>
        </p:nvSpPr>
        <p:spPr>
          <a:xfrm>
            <a:off x="465138" y="1770063"/>
            <a:ext cx="4038600" cy="4525962"/>
          </a:xfrm>
        </p:spPr>
        <p:txBody>
          <a:bodyPr>
            <a:normAutofit/>
          </a:bodyPr>
          <a:lstStyle/>
          <a:p>
            <a:endParaRPr lang="es-CO" dirty="0" smtClean="0"/>
          </a:p>
          <a:p>
            <a:r>
              <a:rPr lang="es-CO" dirty="0" smtClean="0"/>
              <a:t>Concepto de pulsión </a:t>
            </a:r>
          </a:p>
          <a:p>
            <a:endParaRPr lang="es-CO" dirty="0" smtClean="0"/>
          </a:p>
          <a:p>
            <a:r>
              <a:rPr lang="es-CO" dirty="0" smtClean="0"/>
              <a:t>Visión romántica del ser humano</a:t>
            </a:r>
          </a:p>
          <a:p>
            <a:endParaRPr lang="es-CO" dirty="0" smtClean="0"/>
          </a:p>
          <a:p>
            <a:r>
              <a:rPr lang="es-CO" dirty="0" smtClean="0"/>
              <a:t>Sexualidad  central </a:t>
            </a:r>
          </a:p>
          <a:p>
            <a:endParaRPr lang="es-CO" dirty="0" smtClean="0"/>
          </a:p>
          <a:p>
            <a:r>
              <a:rPr lang="es-CO" dirty="0" smtClean="0"/>
              <a:t>Descentración de los conceptos de razón y conciencia</a:t>
            </a:r>
          </a:p>
          <a:p>
            <a:endParaRPr lang="es-CO" dirty="0" smtClean="0"/>
          </a:p>
          <a:p>
            <a:endParaRPr lang="es-CO" dirty="0" smtClean="0"/>
          </a:p>
          <a:p>
            <a:endParaRPr lang="es-CO" dirty="0" smtClean="0"/>
          </a:p>
          <a:p>
            <a:endParaRPr lang="es-ES" dirty="0" smtClean="0"/>
          </a:p>
        </p:txBody>
      </p:sp>
      <p:pic>
        <p:nvPicPr>
          <p:cNvPr id="15364" name="Picture 1"/>
          <p:cNvPicPr>
            <a:picLocks noGrp="1" noChangeAspect="1" noChangeArrowheads="1"/>
          </p:cNvPicPr>
          <p:nvPr>
            <p:ph sz="half" idx="2"/>
          </p:nvPr>
        </p:nvPicPr>
        <p:blipFill>
          <a:blip r:embed="rId2" cstate="print"/>
          <a:srcRect/>
          <a:stretch>
            <a:fillRect/>
          </a:stretch>
        </p:blipFill>
        <p:spPr>
          <a:xfrm>
            <a:off x="5220072" y="2204864"/>
            <a:ext cx="3382963" cy="3646487"/>
          </a:xfrm>
          <a:noFill/>
        </p:spPr>
      </p:pic>
      <p:sp>
        <p:nvSpPr>
          <p:cNvPr id="15365" name="7 CuadroTexto"/>
          <p:cNvSpPr txBox="1">
            <a:spLocks noChangeArrowheads="1"/>
          </p:cNvSpPr>
          <p:nvPr/>
        </p:nvSpPr>
        <p:spPr bwMode="auto">
          <a:xfrm>
            <a:off x="7467639" y="5851351"/>
            <a:ext cx="1223962" cy="646112"/>
          </a:xfrm>
          <a:prstGeom prst="rect">
            <a:avLst/>
          </a:prstGeom>
          <a:noFill/>
          <a:ln w="9525">
            <a:noFill/>
            <a:miter lim="800000"/>
            <a:headEnd/>
            <a:tailEnd/>
          </a:ln>
        </p:spPr>
        <p:txBody>
          <a:bodyPr>
            <a:spAutoFit/>
          </a:bodyPr>
          <a:lstStyle/>
          <a:p>
            <a:r>
              <a:rPr lang="es-CO" dirty="0"/>
              <a:t>Camille </a:t>
            </a:r>
            <a:r>
              <a:rPr lang="es-CO" dirty="0" err="1"/>
              <a:t>Claudel</a:t>
            </a:r>
            <a:endParaRPr lang="es-CO" dirty="0"/>
          </a:p>
        </p:txBody>
      </p:sp>
    </p:spTree>
    <p:extLst>
      <p:ext uri="{BB962C8B-B14F-4D97-AF65-F5344CB8AC3E}">
        <p14:creationId xmlns:p14="http://schemas.microsoft.com/office/powerpoint/2010/main" val="3950308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anim calcmode="lin" valueType="num">
                                      <p:cBhvr additive="base">
                                        <p:cTn id="19"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7" end="7"/>
                                            </p:txEl>
                                          </p:spTgt>
                                        </p:tgtEl>
                                        <p:attrNameLst>
                                          <p:attrName>style.visibility</p:attrName>
                                        </p:attrNameLst>
                                      </p:cBhvr>
                                      <p:to>
                                        <p:strVal val="visible"/>
                                      </p:to>
                                    </p:set>
                                    <p:anim calcmode="lin" valueType="num">
                                      <p:cBhvr additive="base">
                                        <p:cTn id="25"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12763"/>
            <a:ext cx="8229600" cy="914400"/>
          </a:xfrm>
        </p:spPr>
        <p:txBody>
          <a:bodyPr>
            <a:normAutofit fontScale="90000"/>
          </a:bodyPr>
          <a:lstStyle/>
          <a:p>
            <a:pPr eaLnBrk="1" fontAlgn="auto" hangingPunct="1">
              <a:spcAft>
                <a:spcPts val="0"/>
              </a:spcAft>
              <a:defRPr/>
            </a:pPr>
            <a:r>
              <a:rPr lang="es-CO" sz="3200" dirty="0" smtClean="0">
                <a:solidFill>
                  <a:schemeClr val="bg1"/>
                </a:solidFill>
              </a:rPr>
              <a:t>Freud habló sobre lo que nadie hablaba en su época</a:t>
            </a:r>
            <a:endParaRPr lang="es-ES" sz="3200" dirty="0" smtClean="0">
              <a:solidFill>
                <a:schemeClr val="bg1"/>
              </a:solidFill>
            </a:endParaRPr>
          </a:p>
        </p:txBody>
      </p:sp>
      <p:sp>
        <p:nvSpPr>
          <p:cNvPr id="36867" name="Rectangle 5"/>
          <p:cNvSpPr>
            <a:spLocks noGrp="1" noChangeArrowheads="1"/>
          </p:cNvSpPr>
          <p:nvPr>
            <p:ph sz="half" idx="1"/>
          </p:nvPr>
        </p:nvSpPr>
        <p:spPr>
          <a:xfrm>
            <a:off x="465138" y="1770063"/>
            <a:ext cx="4038600" cy="4525962"/>
          </a:xfrm>
        </p:spPr>
        <p:txBody>
          <a:bodyPr>
            <a:normAutofit fontScale="85000" lnSpcReduction="20000"/>
          </a:bodyPr>
          <a:lstStyle/>
          <a:p>
            <a:pPr marL="273050" indent="-273050" eaLnBrk="1" hangingPunct="1">
              <a:spcBef>
                <a:spcPts val="575"/>
              </a:spcBef>
              <a:buFont typeface="Wingdings 2" pitchFamily="18" charset="2"/>
              <a:buChar char=""/>
            </a:pPr>
            <a:endParaRPr lang="en-US" sz="2500" smtClean="0"/>
          </a:p>
        </p:txBody>
      </p:sp>
      <p:sp>
        <p:nvSpPr>
          <p:cNvPr id="108550" name="Rectangle 6"/>
          <p:cNvSpPr>
            <a:spLocks noGrp="1" noChangeArrowheads="1"/>
          </p:cNvSpPr>
          <p:nvPr>
            <p:ph sz="half" idx="2"/>
          </p:nvPr>
        </p:nvSpPr>
        <p:spPr>
          <a:xfrm>
            <a:off x="4656138" y="2420887"/>
            <a:ext cx="4038600" cy="3875137"/>
          </a:xfrm>
        </p:spPr>
        <p:txBody>
          <a:bodyPr>
            <a:normAutofit fontScale="85000" lnSpcReduction="20000"/>
          </a:bodyPr>
          <a:lstStyle/>
          <a:p>
            <a:pPr marL="273050" indent="-273050" eaLnBrk="1" hangingPunct="1">
              <a:spcBef>
                <a:spcPts val="575"/>
              </a:spcBef>
              <a:buFont typeface="Wingdings 2" pitchFamily="18" charset="2"/>
              <a:buNone/>
            </a:pPr>
            <a:r>
              <a:rPr lang="es-CO" sz="2500" dirty="0" smtClean="0"/>
              <a:t>	Nuevos objetos de estudio</a:t>
            </a:r>
            <a:endParaRPr lang="es-ES" sz="2500" dirty="0" smtClean="0"/>
          </a:p>
          <a:p>
            <a:pPr marL="273050" indent="-273050" eaLnBrk="1" hangingPunct="1">
              <a:spcBef>
                <a:spcPts val="575"/>
              </a:spcBef>
              <a:buFont typeface="Wingdings 2" pitchFamily="18" charset="2"/>
              <a:buNone/>
            </a:pPr>
            <a:endParaRPr lang="es-ES" sz="2500" dirty="0" smtClean="0"/>
          </a:p>
          <a:p>
            <a:pPr marL="273050" indent="-273050" eaLnBrk="1" hangingPunct="1">
              <a:spcBef>
                <a:spcPts val="575"/>
              </a:spcBef>
              <a:buFont typeface="Wingdings 2" pitchFamily="18" charset="2"/>
              <a:buNone/>
            </a:pPr>
            <a:r>
              <a:rPr lang="es-ES" sz="2500" dirty="0" smtClean="0"/>
              <a:t>	La sexualidad y el erotismo</a:t>
            </a:r>
          </a:p>
          <a:p>
            <a:pPr marL="273050" indent="-273050" eaLnBrk="1" hangingPunct="1">
              <a:spcBef>
                <a:spcPts val="575"/>
              </a:spcBef>
              <a:buFont typeface="Wingdings 2" pitchFamily="18" charset="2"/>
              <a:buNone/>
            </a:pPr>
            <a:endParaRPr lang="es-ES" sz="2500" dirty="0" smtClean="0"/>
          </a:p>
          <a:p>
            <a:pPr marL="273050" indent="-273050" eaLnBrk="1" hangingPunct="1">
              <a:spcBef>
                <a:spcPts val="575"/>
              </a:spcBef>
              <a:buFont typeface="Wingdings 2" pitchFamily="18" charset="2"/>
              <a:buNone/>
            </a:pPr>
            <a:r>
              <a:rPr lang="es-ES" sz="2500" dirty="0" smtClean="0"/>
              <a:t>	de la mujer</a:t>
            </a:r>
          </a:p>
          <a:p>
            <a:pPr marL="273050" indent="-273050" eaLnBrk="1" hangingPunct="1">
              <a:spcBef>
                <a:spcPts val="575"/>
              </a:spcBef>
              <a:buFont typeface="Wingdings 2" pitchFamily="18" charset="2"/>
              <a:buNone/>
            </a:pPr>
            <a:r>
              <a:rPr lang="es-ES" sz="2500" dirty="0" smtClean="0"/>
              <a:t>	de los niños</a:t>
            </a:r>
          </a:p>
          <a:p>
            <a:pPr marL="273050" indent="-273050" eaLnBrk="1" hangingPunct="1">
              <a:spcBef>
                <a:spcPts val="575"/>
              </a:spcBef>
              <a:buFont typeface="Wingdings 2" pitchFamily="18" charset="2"/>
              <a:buNone/>
            </a:pPr>
            <a:endParaRPr lang="es-ES" sz="2500" dirty="0" smtClean="0"/>
          </a:p>
          <a:p>
            <a:pPr marL="273050" indent="-273050" eaLnBrk="1" hangingPunct="1">
              <a:spcBef>
                <a:spcPts val="575"/>
              </a:spcBef>
              <a:buFont typeface="Wingdings 2" pitchFamily="18" charset="2"/>
              <a:buNone/>
            </a:pPr>
            <a:r>
              <a:rPr lang="es-ES" sz="2500" dirty="0" smtClean="0"/>
              <a:t>La locura---------------------------</a:t>
            </a:r>
          </a:p>
          <a:p>
            <a:pPr marL="273050" indent="-273050" eaLnBrk="1" hangingPunct="1">
              <a:spcBef>
                <a:spcPts val="575"/>
              </a:spcBef>
              <a:buFont typeface="Wingdings 2" pitchFamily="18" charset="2"/>
              <a:buNone/>
            </a:pPr>
            <a:endParaRPr lang="es-ES" sz="2500" dirty="0" smtClean="0"/>
          </a:p>
          <a:p>
            <a:pPr marL="273050" indent="-273050" eaLnBrk="1" hangingPunct="1">
              <a:spcBef>
                <a:spcPts val="575"/>
              </a:spcBef>
              <a:buFont typeface="Wingdings 2" pitchFamily="18" charset="2"/>
              <a:buNone/>
            </a:pPr>
            <a:r>
              <a:rPr lang="es-ES" sz="2500" dirty="0" smtClean="0"/>
              <a:t>	lo más luminoso y a la vez lo más oscuro de la naturaleza humana</a:t>
            </a:r>
          </a:p>
        </p:txBody>
      </p:sp>
      <p:pic>
        <p:nvPicPr>
          <p:cNvPr id="36869" name="Picture 4" descr="freud"/>
          <p:cNvPicPr>
            <a:picLocks noChangeAspect="1" noChangeArrowheads="1"/>
          </p:cNvPicPr>
          <p:nvPr/>
        </p:nvPicPr>
        <p:blipFill>
          <a:blip r:embed="rId2" cstate="print"/>
          <a:srcRect/>
          <a:stretch>
            <a:fillRect/>
          </a:stretch>
        </p:blipFill>
        <p:spPr bwMode="auto">
          <a:xfrm>
            <a:off x="395288" y="1628775"/>
            <a:ext cx="4144962" cy="5229225"/>
          </a:xfrm>
          <a:prstGeom prst="rect">
            <a:avLst/>
          </a:prstGeom>
          <a:noFill/>
          <a:ln w="9525">
            <a:noFill/>
            <a:miter lim="800000"/>
            <a:headEnd/>
            <a:tailEnd/>
          </a:ln>
        </p:spPr>
      </p:pic>
    </p:spTree>
    <p:extLst>
      <p:ext uri="{BB962C8B-B14F-4D97-AF65-F5344CB8AC3E}">
        <p14:creationId xmlns:p14="http://schemas.microsoft.com/office/powerpoint/2010/main" val="12843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50">
                                            <p:txEl>
                                              <p:pRg st="0" end="0"/>
                                            </p:txEl>
                                          </p:spTgt>
                                        </p:tgtEl>
                                        <p:attrNameLst>
                                          <p:attrName>style.visibility</p:attrName>
                                        </p:attrNameLst>
                                      </p:cBhvr>
                                      <p:to>
                                        <p:strVal val="visible"/>
                                      </p:to>
                                    </p:set>
                                    <p:anim calcmode="lin" valueType="num">
                                      <p:cBhvr additive="base">
                                        <p:cTn id="7" dur="5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50">
                                            <p:txEl>
                                              <p:pRg st="2" end="2"/>
                                            </p:txEl>
                                          </p:spTgt>
                                        </p:tgtEl>
                                        <p:attrNameLst>
                                          <p:attrName>style.visibility</p:attrName>
                                        </p:attrNameLst>
                                      </p:cBhvr>
                                      <p:to>
                                        <p:strVal val="visible"/>
                                      </p:to>
                                    </p:set>
                                    <p:anim calcmode="lin" valueType="num">
                                      <p:cBhvr additive="base">
                                        <p:cTn id="13" dur="500" fill="hold"/>
                                        <p:tgtEl>
                                          <p:spTgt spid="1085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50">
                                            <p:txEl>
                                              <p:pRg st="4" end="4"/>
                                            </p:txEl>
                                          </p:spTgt>
                                        </p:tgtEl>
                                        <p:attrNameLst>
                                          <p:attrName>style.visibility</p:attrName>
                                        </p:attrNameLst>
                                      </p:cBhvr>
                                      <p:to>
                                        <p:strVal val="visible"/>
                                      </p:to>
                                    </p:set>
                                    <p:anim calcmode="lin" valueType="num">
                                      <p:cBhvr additive="base">
                                        <p:cTn id="19" dur="500" fill="hold"/>
                                        <p:tgtEl>
                                          <p:spTgt spid="10855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550">
                                            <p:txEl>
                                              <p:pRg st="5" end="5"/>
                                            </p:txEl>
                                          </p:spTgt>
                                        </p:tgtEl>
                                        <p:attrNameLst>
                                          <p:attrName>style.visibility</p:attrName>
                                        </p:attrNameLst>
                                      </p:cBhvr>
                                      <p:to>
                                        <p:strVal val="visible"/>
                                      </p:to>
                                    </p:set>
                                    <p:anim calcmode="lin" valueType="num">
                                      <p:cBhvr additive="base">
                                        <p:cTn id="25" dur="500" fill="hold"/>
                                        <p:tgtEl>
                                          <p:spTgt spid="10855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8550">
                                            <p:txEl>
                                              <p:pRg st="7" end="7"/>
                                            </p:txEl>
                                          </p:spTgt>
                                        </p:tgtEl>
                                        <p:attrNameLst>
                                          <p:attrName>style.visibility</p:attrName>
                                        </p:attrNameLst>
                                      </p:cBhvr>
                                      <p:to>
                                        <p:strVal val="visible"/>
                                      </p:to>
                                    </p:set>
                                    <p:anim calcmode="lin" valueType="num">
                                      <p:cBhvr additive="base">
                                        <p:cTn id="31" dur="500" fill="hold"/>
                                        <p:tgtEl>
                                          <p:spTgt spid="10855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5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8550">
                                            <p:txEl>
                                              <p:pRg st="9" end="9"/>
                                            </p:txEl>
                                          </p:spTgt>
                                        </p:tgtEl>
                                        <p:attrNameLst>
                                          <p:attrName>style.visibility</p:attrName>
                                        </p:attrNameLst>
                                      </p:cBhvr>
                                      <p:to>
                                        <p:strVal val="visible"/>
                                      </p:to>
                                    </p:set>
                                    <p:anim calcmode="lin" valueType="num">
                                      <p:cBhvr additive="base">
                                        <p:cTn id="37" dur="500" fill="hold"/>
                                        <p:tgtEl>
                                          <p:spTgt spid="108550">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5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smtClean="0"/>
              <a:t>Trayectoria de </a:t>
            </a:r>
            <a:r>
              <a:rPr lang="es-CO" dirty="0"/>
              <a:t>F</a:t>
            </a:r>
            <a:r>
              <a:rPr lang="es-CO" dirty="0" smtClean="0"/>
              <a:t>reud</a:t>
            </a:r>
            <a:endParaRPr lang="es-CO" dirty="0"/>
          </a:p>
        </p:txBody>
      </p:sp>
      <p:sp>
        <p:nvSpPr>
          <p:cNvPr id="4" name="Marcador de contenido 3"/>
          <p:cNvSpPr>
            <a:spLocks noGrp="1"/>
          </p:cNvSpPr>
          <p:nvPr>
            <p:ph idx="1"/>
          </p:nvPr>
        </p:nvSpPr>
        <p:spPr/>
        <p:txBody>
          <a:bodyPr>
            <a:normAutofit fontScale="92500" lnSpcReduction="20000"/>
          </a:bodyPr>
          <a:lstStyle/>
          <a:p>
            <a:r>
              <a:rPr lang="es-CO" dirty="0"/>
              <a:t>1881 grado de médico</a:t>
            </a:r>
            <a:r>
              <a:rPr lang="es-CO" dirty="0" smtClean="0"/>
              <a:t>.</a:t>
            </a:r>
          </a:p>
          <a:p>
            <a:endParaRPr lang="es-CO" dirty="0"/>
          </a:p>
          <a:p>
            <a:r>
              <a:rPr lang="es-CO" dirty="0"/>
              <a:t>1883 - 1885 Theodor </a:t>
            </a:r>
            <a:r>
              <a:rPr lang="es-CO" dirty="0" err="1"/>
              <a:t>Meynert</a:t>
            </a:r>
            <a:r>
              <a:rPr lang="es-CO" dirty="0"/>
              <a:t> -Hospital General de Viena </a:t>
            </a:r>
            <a:endParaRPr lang="es-CO" dirty="0" smtClean="0"/>
          </a:p>
          <a:p>
            <a:endParaRPr lang="es-CO" dirty="0"/>
          </a:p>
          <a:p>
            <a:r>
              <a:rPr lang="es-CO" dirty="0"/>
              <a:t>1884 - 1887 Investigador y pionero del uso terapéutico de la cocaína como estimulante y </a:t>
            </a:r>
            <a:r>
              <a:rPr lang="es-CO" dirty="0" smtClean="0"/>
              <a:t>analgésico</a:t>
            </a:r>
          </a:p>
          <a:p>
            <a:endParaRPr lang="es-CO" dirty="0" smtClean="0"/>
          </a:p>
          <a:p>
            <a:r>
              <a:rPr lang="es-CO" dirty="0" smtClean="0"/>
              <a:t>Antes durante y después de su estadía con </a:t>
            </a:r>
            <a:r>
              <a:rPr lang="es-CO" dirty="0" err="1" smtClean="0"/>
              <a:t>Charcot</a:t>
            </a:r>
            <a:r>
              <a:rPr lang="es-CO" dirty="0" smtClean="0"/>
              <a:t> y en la primera etapa de su trabajo con histéricas. </a:t>
            </a:r>
          </a:p>
          <a:p>
            <a:pPr marL="0" indent="0">
              <a:buNone/>
            </a:pPr>
            <a:r>
              <a:rPr lang="es-CO" dirty="0" smtClean="0"/>
              <a:t> </a:t>
            </a:r>
            <a:endParaRPr lang="es-CO" dirty="0"/>
          </a:p>
        </p:txBody>
      </p:sp>
      <p:cxnSp>
        <p:nvCxnSpPr>
          <p:cNvPr id="6" name="Conector recto de flecha 5"/>
          <p:cNvCxnSpPr/>
          <p:nvPr/>
        </p:nvCxnSpPr>
        <p:spPr>
          <a:xfrm>
            <a:off x="2339752" y="4509120"/>
            <a:ext cx="14401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7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s-ES" dirty="0" smtClean="0">
                <a:solidFill>
                  <a:schemeClr val="bg1"/>
                </a:solidFill>
              </a:rPr>
              <a:t>Freud y la cocaína</a:t>
            </a:r>
          </a:p>
        </p:txBody>
      </p:sp>
      <p:sp>
        <p:nvSpPr>
          <p:cNvPr id="62467" name="Rectangle 3"/>
          <p:cNvSpPr>
            <a:spLocks noGrp="1" noChangeArrowheads="1"/>
          </p:cNvSpPr>
          <p:nvPr>
            <p:ph idx="1"/>
          </p:nvPr>
        </p:nvSpPr>
        <p:spPr/>
        <p:txBody>
          <a:bodyPr>
            <a:normAutofit fontScale="85000" lnSpcReduction="10000"/>
          </a:bodyPr>
          <a:lstStyle/>
          <a:p>
            <a:pPr eaLnBrk="1" hangingPunct="1"/>
            <a:r>
              <a:rPr lang="es-ES" altLang="es-CO" sz="3300" dirty="0" smtClean="0"/>
              <a:t>Textos: </a:t>
            </a:r>
          </a:p>
          <a:p>
            <a:pPr lvl="1" eaLnBrk="1" hangingPunct="1"/>
            <a:r>
              <a:rPr lang="es-ES" altLang="es-CO" sz="3200" b="1" dirty="0" smtClean="0"/>
              <a:t>“</a:t>
            </a:r>
            <a:r>
              <a:rPr lang="es-ES" altLang="es-CO" sz="3200" b="1" dirty="0" err="1" smtClean="0"/>
              <a:t>Über</a:t>
            </a:r>
            <a:r>
              <a:rPr lang="es-ES" altLang="es-CO" sz="3200" b="1" dirty="0" smtClean="0"/>
              <a:t> Coca”</a:t>
            </a:r>
            <a:r>
              <a:rPr lang="es-ES" altLang="es-CO" sz="3200" dirty="0" smtClean="0"/>
              <a:t> Sobre la coca [1884] Julio de 1884 </a:t>
            </a:r>
          </a:p>
          <a:p>
            <a:pPr lvl="1" eaLnBrk="1" hangingPunct="1"/>
            <a:r>
              <a:rPr lang="es-ES" altLang="es-CO" sz="3200" b="1" dirty="0" smtClean="0"/>
              <a:t>"Contribución al conocimiento de los efectos de la cocaína"</a:t>
            </a:r>
            <a:r>
              <a:rPr lang="es-ES" altLang="es-CO" sz="3200" dirty="0" smtClean="0"/>
              <a:t> 31 de enero [1985]. </a:t>
            </a:r>
          </a:p>
          <a:p>
            <a:pPr lvl="1" eaLnBrk="1" hangingPunct="1"/>
            <a:r>
              <a:rPr lang="es-ES" altLang="es-CO" sz="3200" b="1" dirty="0" smtClean="0"/>
              <a:t>"Cocainomanía y </a:t>
            </a:r>
            <a:r>
              <a:rPr lang="es-ES" altLang="es-CO" sz="3200" b="1" dirty="0" err="1" smtClean="0"/>
              <a:t>Cocainofobia</a:t>
            </a:r>
            <a:r>
              <a:rPr lang="es-ES" altLang="es-CO" sz="3200" b="1" dirty="0" smtClean="0"/>
              <a:t>"</a:t>
            </a:r>
            <a:r>
              <a:rPr lang="es-ES" altLang="es-CO" sz="3200" dirty="0" smtClean="0"/>
              <a:t> [1887] </a:t>
            </a:r>
          </a:p>
          <a:p>
            <a:pPr eaLnBrk="1" hangingPunct="1"/>
            <a:endParaRPr lang="es-ES" altLang="es-CO" sz="3300" dirty="0" smtClean="0"/>
          </a:p>
        </p:txBody>
      </p:sp>
    </p:spTree>
    <p:extLst>
      <p:ext uri="{BB962C8B-B14F-4D97-AF65-F5344CB8AC3E}">
        <p14:creationId xmlns:p14="http://schemas.microsoft.com/office/powerpoint/2010/main" val="3052614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pPr eaLnBrk="1" fontAlgn="auto" hangingPunct="1">
              <a:spcAft>
                <a:spcPts val="0"/>
              </a:spcAft>
              <a:defRPr/>
            </a:pPr>
            <a:r>
              <a:rPr lang="es-ES" dirty="0" smtClean="0">
                <a:solidFill>
                  <a:schemeClr val="bg1"/>
                </a:solidFill>
              </a:rPr>
              <a:t>Josef </a:t>
            </a:r>
            <a:r>
              <a:rPr lang="es-ES" dirty="0" err="1" smtClean="0">
                <a:solidFill>
                  <a:schemeClr val="bg1"/>
                </a:solidFill>
              </a:rPr>
              <a:t>Breuer</a:t>
            </a:r>
            <a:r>
              <a:rPr lang="es-ES" dirty="0" smtClean="0">
                <a:solidFill>
                  <a:schemeClr val="bg1"/>
                </a:solidFill>
              </a:rPr>
              <a:t> </a:t>
            </a:r>
          </a:p>
        </p:txBody>
      </p:sp>
      <p:pic>
        <p:nvPicPr>
          <p:cNvPr id="6861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146751" y="2636912"/>
            <a:ext cx="3217501" cy="3382887"/>
          </a:xfrm>
        </p:spPr>
      </p:pic>
      <p:sp>
        <p:nvSpPr>
          <p:cNvPr id="2" name="Marcador de contenido 1"/>
          <p:cNvSpPr>
            <a:spLocks noGrp="1"/>
          </p:cNvSpPr>
          <p:nvPr>
            <p:ph sz="half" idx="2"/>
          </p:nvPr>
        </p:nvSpPr>
        <p:spPr/>
        <p:txBody>
          <a:bodyPr/>
          <a:lstStyle/>
          <a:p>
            <a:pPr>
              <a:lnSpc>
                <a:spcPct val="80000"/>
              </a:lnSpc>
            </a:pPr>
            <a:r>
              <a:rPr lang="es-CO" dirty="0"/>
              <a:t>1882 y </a:t>
            </a:r>
            <a:r>
              <a:rPr lang="es-CO" dirty="0" smtClean="0"/>
              <a:t>1895</a:t>
            </a:r>
            <a:r>
              <a:rPr lang="es-ES" altLang="es-CO" dirty="0" smtClean="0"/>
              <a:t> </a:t>
            </a:r>
            <a:r>
              <a:rPr lang="es-ES" altLang="es-CO" dirty="0"/>
              <a:t>trabajan en conjunto con Freud en un caso de histeria </a:t>
            </a:r>
          </a:p>
          <a:p>
            <a:pPr>
              <a:lnSpc>
                <a:spcPct val="80000"/>
              </a:lnSpc>
            </a:pPr>
            <a:endParaRPr lang="es-ES" altLang="es-CO" dirty="0"/>
          </a:p>
          <a:p>
            <a:pPr>
              <a:lnSpc>
                <a:spcPct val="80000"/>
              </a:lnSpc>
            </a:pPr>
            <a:r>
              <a:rPr lang="es-ES" altLang="es-CO" dirty="0"/>
              <a:t>(Ana O. – Bertha </a:t>
            </a:r>
            <a:r>
              <a:rPr lang="es-ES" altLang="es-CO" dirty="0" err="1"/>
              <a:t>Pappenheim</a:t>
            </a:r>
            <a:r>
              <a:rPr lang="es-ES" altLang="es-CO" dirty="0"/>
              <a:t>) </a:t>
            </a:r>
          </a:p>
          <a:p>
            <a:pPr>
              <a:lnSpc>
                <a:spcPct val="80000"/>
              </a:lnSpc>
            </a:pPr>
            <a:endParaRPr lang="es-ES" altLang="es-CO" dirty="0"/>
          </a:p>
          <a:p>
            <a:pPr>
              <a:lnSpc>
                <a:spcPct val="80000"/>
              </a:lnSpc>
            </a:pPr>
            <a:r>
              <a:rPr lang="es-ES" altLang="es-CO" dirty="0"/>
              <a:t>Buscando causación y la significatividad de este trastorno</a:t>
            </a:r>
          </a:p>
          <a:p>
            <a:endParaRPr lang="es-CO" dirty="0"/>
          </a:p>
        </p:txBody>
      </p:sp>
    </p:spTree>
    <p:extLst>
      <p:ext uri="{BB962C8B-B14F-4D97-AF65-F5344CB8AC3E}">
        <p14:creationId xmlns:p14="http://schemas.microsoft.com/office/powerpoint/2010/main" val="12531135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sz="half" idx="1"/>
          </p:nvPr>
        </p:nvSpPr>
        <p:spPr/>
        <p:txBody>
          <a:bodyPr/>
          <a:lstStyle/>
          <a:p>
            <a:r>
              <a:rPr lang="es-CO" dirty="0" smtClean="0"/>
              <a:t>1893 “</a:t>
            </a:r>
            <a:r>
              <a:rPr lang="es-CO" dirty="0"/>
              <a:t>la comunicación preliminar” </a:t>
            </a:r>
            <a:endParaRPr lang="es-CO" dirty="0" smtClean="0"/>
          </a:p>
          <a:p>
            <a:r>
              <a:rPr lang="es-CO" dirty="0" smtClean="0"/>
              <a:t>sobre </a:t>
            </a:r>
            <a:r>
              <a:rPr lang="es-CO" dirty="0"/>
              <a:t>el mecanismo psíquico de los fenómenos histéricos, </a:t>
            </a:r>
            <a:endParaRPr lang="es-CO" dirty="0" smtClean="0"/>
          </a:p>
          <a:p>
            <a:endParaRPr lang="es-CO" dirty="0"/>
          </a:p>
          <a:p>
            <a:r>
              <a:rPr lang="es-CO" dirty="0" smtClean="0"/>
              <a:t>1895</a:t>
            </a:r>
            <a:r>
              <a:rPr lang="es-CO" dirty="0"/>
              <a:t>, en los “Estudios sobre la histeria”.</a:t>
            </a:r>
          </a:p>
        </p:txBody>
      </p:sp>
      <p:pic>
        <p:nvPicPr>
          <p:cNvPr id="2050" name="Picture 2" descr="Resultado de imagen para history of hysteri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37769" y="2636912"/>
            <a:ext cx="4261329" cy="268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3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Punto de quiebre de la colaboración</a:t>
            </a:r>
            <a:endParaRPr lang="es-CO" dirty="0"/>
          </a:p>
        </p:txBody>
      </p:sp>
      <p:sp>
        <p:nvSpPr>
          <p:cNvPr id="5" name="Marcador de texto 4"/>
          <p:cNvSpPr>
            <a:spLocks noGrp="1"/>
          </p:cNvSpPr>
          <p:nvPr>
            <p:ph type="body" idx="1"/>
          </p:nvPr>
        </p:nvSpPr>
        <p:spPr/>
        <p:txBody>
          <a:bodyPr/>
          <a:lstStyle/>
          <a:p>
            <a:r>
              <a:rPr lang="es-CO" dirty="0" smtClean="0"/>
              <a:t>FREUD</a:t>
            </a:r>
            <a:endParaRPr lang="es-CO" dirty="0"/>
          </a:p>
        </p:txBody>
      </p:sp>
      <p:sp>
        <p:nvSpPr>
          <p:cNvPr id="6" name="Marcador de contenido 5"/>
          <p:cNvSpPr>
            <a:spLocks noGrp="1"/>
          </p:cNvSpPr>
          <p:nvPr>
            <p:ph sz="half" idx="2"/>
          </p:nvPr>
        </p:nvSpPr>
        <p:spPr/>
        <p:txBody>
          <a:bodyPr/>
          <a:lstStyle/>
          <a:p>
            <a:r>
              <a:rPr lang="es-CO" dirty="0" smtClean="0"/>
              <a:t>Teoría de la seducción</a:t>
            </a:r>
          </a:p>
          <a:p>
            <a:endParaRPr lang="es-CO" dirty="0" smtClean="0"/>
          </a:p>
          <a:p>
            <a:r>
              <a:rPr lang="es-CO" dirty="0" smtClean="0"/>
              <a:t>Uso de la asociación libre</a:t>
            </a:r>
          </a:p>
          <a:p>
            <a:endParaRPr lang="es-CO" dirty="0"/>
          </a:p>
          <a:p>
            <a:r>
              <a:rPr lang="es-CO" dirty="0" smtClean="0"/>
              <a:t>Teoría de la defensa “represión”</a:t>
            </a:r>
            <a:endParaRPr lang="es-CO" dirty="0"/>
          </a:p>
        </p:txBody>
      </p:sp>
      <p:sp>
        <p:nvSpPr>
          <p:cNvPr id="7" name="Marcador de texto 6"/>
          <p:cNvSpPr>
            <a:spLocks noGrp="1"/>
          </p:cNvSpPr>
          <p:nvPr>
            <p:ph type="body" sz="quarter" idx="3"/>
          </p:nvPr>
        </p:nvSpPr>
        <p:spPr/>
        <p:txBody>
          <a:bodyPr/>
          <a:lstStyle/>
          <a:p>
            <a:r>
              <a:rPr lang="es-CO" dirty="0" smtClean="0"/>
              <a:t>BREUER</a:t>
            </a:r>
            <a:endParaRPr lang="es-CO" dirty="0"/>
          </a:p>
        </p:txBody>
      </p:sp>
      <p:sp>
        <p:nvSpPr>
          <p:cNvPr id="8" name="Marcador de contenido 7"/>
          <p:cNvSpPr>
            <a:spLocks noGrp="1"/>
          </p:cNvSpPr>
          <p:nvPr>
            <p:ph sz="quarter" idx="4"/>
          </p:nvPr>
        </p:nvSpPr>
        <p:spPr/>
        <p:txBody>
          <a:bodyPr/>
          <a:lstStyle/>
          <a:p>
            <a:r>
              <a:rPr lang="es-CO" dirty="0" smtClean="0"/>
              <a:t>Negación de esta – teoría de la fantasía</a:t>
            </a:r>
          </a:p>
          <a:p>
            <a:r>
              <a:rPr lang="es-CO" dirty="0" smtClean="0"/>
              <a:t>Hipnosis</a:t>
            </a:r>
          </a:p>
          <a:p>
            <a:endParaRPr lang="es-CO" dirty="0"/>
          </a:p>
          <a:p>
            <a:r>
              <a:rPr lang="es-CO" dirty="0" smtClean="0"/>
              <a:t>Teoría </a:t>
            </a:r>
            <a:r>
              <a:rPr lang="es-CO" dirty="0"/>
              <a:t>fisiológica "</a:t>
            </a:r>
            <a:r>
              <a:rPr lang="es-CO" dirty="0" err="1"/>
              <a:t>hipnoide</a:t>
            </a:r>
            <a:r>
              <a:rPr lang="es-CO" dirty="0"/>
              <a:t>"</a:t>
            </a:r>
            <a:endParaRPr lang="es-CO" dirty="0" smtClean="0"/>
          </a:p>
          <a:p>
            <a:endParaRPr lang="es-CO" dirty="0"/>
          </a:p>
        </p:txBody>
      </p:sp>
    </p:spTree>
    <p:extLst>
      <p:ext uri="{BB962C8B-B14F-4D97-AF65-F5344CB8AC3E}">
        <p14:creationId xmlns:p14="http://schemas.microsoft.com/office/powerpoint/2010/main" val="3925146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2832" y="2524218"/>
            <a:ext cx="3049199" cy="1916069"/>
          </a:xfrm>
        </p:spPr>
        <p:txBody>
          <a:bodyPr>
            <a:noAutofit/>
          </a:bodyPr>
          <a:lstStyle/>
          <a:p>
            <a:r>
              <a:rPr lang="es-CO" sz="3200" dirty="0"/>
              <a:t>Fisiopatología y neurología de finales del siglo XIX y principios del siglo XX</a:t>
            </a:r>
          </a:p>
        </p:txBody>
      </p:sp>
      <p:sp>
        <p:nvSpPr>
          <p:cNvPr id="3" name="2 Subtítulo"/>
          <p:cNvSpPr>
            <a:spLocks noGrp="1"/>
          </p:cNvSpPr>
          <p:nvPr>
            <p:ph type="subTitle" idx="1"/>
          </p:nvPr>
        </p:nvSpPr>
        <p:spPr>
          <a:xfrm>
            <a:off x="866442" y="5229200"/>
            <a:ext cx="7377966" cy="409599"/>
          </a:xfrm>
          <a:solidFill>
            <a:schemeClr val="accent6">
              <a:lumMod val="60000"/>
              <a:lumOff val="40000"/>
            </a:schemeClr>
          </a:solidFill>
        </p:spPr>
        <p:txBody>
          <a:bodyPr>
            <a:normAutofit/>
          </a:bodyPr>
          <a:lstStyle/>
          <a:p>
            <a:pPr algn="ctr"/>
            <a:r>
              <a:rPr lang="es-CO" sz="2000" dirty="0" smtClean="0"/>
              <a:t>Y EL ORIGEN DEL PSICOANÁLISIS</a:t>
            </a:r>
            <a:endParaRPr lang="es-CO" sz="2000" dirty="0"/>
          </a:p>
        </p:txBody>
      </p:sp>
      <p:pic>
        <p:nvPicPr>
          <p:cNvPr id="1026" name="Picture 2" descr="Resultado de imagen para neurology x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853540"/>
            <a:ext cx="3024335" cy="418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15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1886 </a:t>
            </a:r>
            <a:r>
              <a:rPr lang="es-CO" dirty="0"/>
              <a:t>Estadía en Paris – Estudia con </a:t>
            </a:r>
            <a:r>
              <a:rPr lang="es-CO" dirty="0" err="1"/>
              <a:t>Charcot</a:t>
            </a:r>
            <a:r>
              <a:rPr lang="es-CO" dirty="0"/>
              <a:t/>
            </a:r>
            <a:br>
              <a:rPr lang="es-CO" dirty="0"/>
            </a:br>
            <a:endParaRPr lang="es-CO" dirty="0"/>
          </a:p>
        </p:txBody>
      </p:sp>
      <p:pic>
        <p:nvPicPr>
          <p:cNvPr id="3074" name="Picture 2" descr="http://emotionsblog.history.qmul.ac.uk/wp-content/uploads/2015/03/ur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3564" y="1700808"/>
            <a:ext cx="7084314" cy="484832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156176" y="5445224"/>
            <a:ext cx="216024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err="1" smtClean="0"/>
              <a:t>Visita</a:t>
            </a:r>
            <a:r>
              <a:rPr lang="en-US" u="sng" dirty="0" smtClean="0"/>
              <a:t> a </a:t>
            </a:r>
            <a:r>
              <a:rPr lang="en-US" dirty="0" err="1" smtClean="0"/>
              <a:t>Bernheim</a:t>
            </a:r>
            <a:r>
              <a:rPr lang="en-US" dirty="0" smtClean="0"/>
              <a:t> (Nancy) </a:t>
            </a:r>
            <a:r>
              <a:rPr lang="en-US" dirty="0" err="1" smtClean="0"/>
              <a:t>en</a:t>
            </a:r>
            <a:r>
              <a:rPr lang="en-US" dirty="0" smtClean="0"/>
              <a:t> </a:t>
            </a:r>
            <a:r>
              <a:rPr lang="en-US" dirty="0"/>
              <a:t>1889</a:t>
            </a:r>
            <a:endParaRPr lang="es-CO" dirty="0"/>
          </a:p>
        </p:txBody>
      </p:sp>
      <p:sp>
        <p:nvSpPr>
          <p:cNvPr id="4" name="CuadroTexto 3"/>
          <p:cNvSpPr txBox="1"/>
          <p:nvPr/>
        </p:nvSpPr>
        <p:spPr>
          <a:xfrm>
            <a:off x="755576" y="5661248"/>
            <a:ext cx="2016224" cy="1008112"/>
          </a:xfrm>
          <a:prstGeom prst="rect">
            <a:avLst/>
          </a:prstGeom>
          <a:noFill/>
        </p:spPr>
        <p:txBody>
          <a:bodyPr wrap="square" rtlCol="0">
            <a:spAutoFit/>
          </a:bodyPr>
          <a:lstStyle/>
          <a:p>
            <a:endParaRPr lang="es-CO" dirty="0"/>
          </a:p>
        </p:txBody>
      </p:sp>
      <p:cxnSp>
        <p:nvCxnSpPr>
          <p:cNvPr id="6" name="Conector recto de flecha 5"/>
          <p:cNvCxnSpPr/>
          <p:nvPr/>
        </p:nvCxnSpPr>
        <p:spPr>
          <a:xfrm>
            <a:off x="3707904" y="1484784"/>
            <a:ext cx="792088"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flipV="1">
            <a:off x="4963795" y="3933056"/>
            <a:ext cx="1336397" cy="14041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4103948" y="3356992"/>
            <a:ext cx="104411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CO" dirty="0"/>
              <a:t>R</a:t>
            </a:r>
            <a:r>
              <a:rPr lang="es-CO" dirty="0" smtClean="0"/>
              <a:t>ivales</a:t>
            </a:r>
            <a:endParaRPr lang="es-CO" dirty="0"/>
          </a:p>
        </p:txBody>
      </p:sp>
      <p:sp>
        <p:nvSpPr>
          <p:cNvPr id="10" name="CuadroTexto 9"/>
          <p:cNvSpPr txBox="1"/>
          <p:nvPr/>
        </p:nvSpPr>
        <p:spPr>
          <a:xfrm>
            <a:off x="1547664" y="2060848"/>
            <a:ext cx="2376264"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O" dirty="0" smtClean="0"/>
              <a:t>Hipnosis: </a:t>
            </a:r>
          </a:p>
          <a:p>
            <a:r>
              <a:rPr lang="es-CO" dirty="0" smtClean="0"/>
              <a:t>Medio diagnóstico y comprobatorio del carácter representacional de las histerias </a:t>
            </a:r>
            <a:endParaRPr lang="es-CO" dirty="0"/>
          </a:p>
        </p:txBody>
      </p:sp>
      <p:sp>
        <p:nvSpPr>
          <p:cNvPr id="11" name="CuadroTexto 10"/>
          <p:cNvSpPr txBox="1"/>
          <p:nvPr/>
        </p:nvSpPr>
        <p:spPr>
          <a:xfrm>
            <a:off x="3203848" y="4581128"/>
            <a:ext cx="2664296"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O" dirty="0"/>
              <a:t>Hipnosis: </a:t>
            </a:r>
          </a:p>
          <a:p>
            <a:r>
              <a:rPr lang="es-CO" dirty="0"/>
              <a:t>Medio </a:t>
            </a:r>
            <a:r>
              <a:rPr lang="es-CO" dirty="0" smtClean="0"/>
              <a:t>terapéutico paulatinamente reemplazado por la sugestión</a:t>
            </a:r>
            <a:endParaRPr lang="es-CO" dirty="0"/>
          </a:p>
          <a:p>
            <a:endParaRPr lang="es-CO" dirty="0"/>
          </a:p>
        </p:txBody>
      </p:sp>
    </p:spTree>
    <p:extLst>
      <p:ext uri="{BB962C8B-B14F-4D97-AF65-F5344CB8AC3E}">
        <p14:creationId xmlns:p14="http://schemas.microsoft.com/office/powerpoint/2010/main" val="14848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
                                        <p:tgtEl>
                                          <p:spTgt spid="8"/>
                                        </p:tgtEl>
                                      </p:cBhvr>
                                    </p:animEffect>
                                    <p:anim calcmode="lin" valueType="num">
                                      <p:cBhvr>
                                        <p:cTn id="19" dur="10" fill="hold"/>
                                        <p:tgtEl>
                                          <p:spTgt spid="8"/>
                                        </p:tgtEl>
                                        <p:attrNameLst>
                                          <p:attrName>ppt_x</p:attrName>
                                        </p:attrNameLst>
                                      </p:cBhvr>
                                      <p:tavLst>
                                        <p:tav tm="0">
                                          <p:val>
                                            <p:strVal val="#ppt_x"/>
                                          </p:val>
                                        </p:tav>
                                        <p:tav tm="100000">
                                          <p:val>
                                            <p:strVal val="#ppt_x"/>
                                          </p:val>
                                        </p:tav>
                                      </p:tavLst>
                                    </p:anim>
                                    <p:anim calcmode="lin" valueType="num">
                                      <p:cBhvr>
                                        <p:cTn id="20" dur="1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4"/>
          <p:cNvSpPr>
            <a:spLocks noGrp="1" noChangeArrowheads="1"/>
          </p:cNvSpPr>
          <p:nvPr>
            <p:ph type="title" idx="4294967295"/>
          </p:nvPr>
        </p:nvSpPr>
        <p:spPr>
          <a:xfrm>
            <a:off x="539552" y="274638"/>
            <a:ext cx="8136904" cy="1143000"/>
          </a:xfrm>
          <a:solidFill>
            <a:schemeClr val="accent5">
              <a:lumMod val="60000"/>
              <a:lumOff val="40000"/>
            </a:schemeClr>
          </a:solidFill>
        </p:spPr>
        <p:txBody>
          <a:bodyPr/>
          <a:lstStyle/>
          <a:p>
            <a:pPr eaLnBrk="1" fontAlgn="auto" hangingPunct="1">
              <a:spcAft>
                <a:spcPts val="0"/>
              </a:spcAft>
              <a:defRPr/>
            </a:pPr>
            <a:r>
              <a:rPr lang="es-ES" sz="2400" dirty="0" smtClean="0">
                <a:solidFill>
                  <a:schemeClr val="bg1"/>
                </a:solidFill>
              </a:rPr>
              <a:t>Escuelas Francesas y alemana de neurología clásica</a:t>
            </a:r>
            <a:endParaRPr lang="fr-FR" sz="2400" dirty="0" smtClean="0">
              <a:solidFill>
                <a:schemeClr val="bg1"/>
              </a:solidFill>
            </a:endParaRPr>
          </a:p>
        </p:txBody>
      </p:sp>
      <p:sp>
        <p:nvSpPr>
          <p:cNvPr id="59395" name="Rectangle 3"/>
          <p:cNvSpPr>
            <a:spLocks noGrp="1" noChangeArrowheads="1"/>
          </p:cNvSpPr>
          <p:nvPr>
            <p:ph type="body" sz="half" idx="4294967295"/>
          </p:nvPr>
        </p:nvSpPr>
        <p:spPr>
          <a:xfrm>
            <a:off x="0" y="1447800"/>
            <a:ext cx="3810000" cy="4572000"/>
          </a:xfrm>
        </p:spPr>
        <p:txBody>
          <a:bodyPr/>
          <a:lstStyle/>
          <a:p>
            <a:pPr eaLnBrk="1" hangingPunct="1"/>
            <a:r>
              <a:rPr lang="es-ES" altLang="es-CO" sz="2500" dirty="0" smtClean="0"/>
              <a:t> Escuela Francesa-énfasis clínico</a:t>
            </a:r>
          </a:p>
          <a:p>
            <a:pPr eaLnBrk="1" hangingPunct="1">
              <a:buFont typeface="Wingdings" panose="05000000000000000000" pitchFamily="2" charset="2"/>
              <a:buNone/>
            </a:pPr>
            <a:r>
              <a:rPr lang="fr-FR" altLang="es-CO" sz="2500" dirty="0" smtClean="0"/>
              <a:t> </a:t>
            </a:r>
            <a:endParaRPr lang="es-ES" altLang="es-CO" sz="2500" dirty="0" smtClean="0"/>
          </a:p>
        </p:txBody>
      </p:sp>
      <p:sp>
        <p:nvSpPr>
          <p:cNvPr id="59396" name="Rectangle 7"/>
          <p:cNvSpPr>
            <a:spLocks noGrp="1" noChangeArrowheads="1"/>
          </p:cNvSpPr>
          <p:nvPr>
            <p:ph type="body" sz="half" idx="4294967295"/>
          </p:nvPr>
        </p:nvSpPr>
        <p:spPr>
          <a:xfrm>
            <a:off x="5334000" y="1447800"/>
            <a:ext cx="3810000" cy="4572000"/>
          </a:xfrm>
        </p:spPr>
        <p:txBody>
          <a:bodyPr/>
          <a:lstStyle/>
          <a:p>
            <a:pPr eaLnBrk="1" hangingPunct="1"/>
            <a:r>
              <a:rPr lang="es-ES" altLang="es-CO" sz="2500" smtClean="0"/>
              <a:t>Escuela alemana – énfasis anatómico</a:t>
            </a:r>
            <a:r>
              <a:rPr lang="fr-FR" altLang="es-CO" sz="2500" smtClean="0"/>
              <a:t> </a:t>
            </a:r>
          </a:p>
        </p:txBody>
      </p:sp>
      <p:sp>
        <p:nvSpPr>
          <p:cNvPr id="69638" name="Rectangle 9"/>
          <p:cNvSpPr>
            <a:spLocks noChangeArrowheads="1"/>
          </p:cNvSpPr>
          <p:nvPr/>
        </p:nvSpPr>
        <p:spPr bwMode="auto">
          <a:xfrm>
            <a:off x="1115616" y="6244391"/>
            <a:ext cx="235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dirty="0" err="1"/>
              <a:t>Charcot</a:t>
            </a:r>
            <a:r>
              <a:rPr lang="es-ES" altLang="es-CO" dirty="0"/>
              <a:t> - </a:t>
            </a:r>
            <a:r>
              <a:rPr lang="es-ES" altLang="es-CO" dirty="0" err="1"/>
              <a:t>Salpêtrière</a:t>
            </a:r>
            <a:r>
              <a:rPr lang="en-US" altLang="es-CO" dirty="0"/>
              <a:t> </a:t>
            </a:r>
          </a:p>
        </p:txBody>
      </p:sp>
      <p:sp>
        <p:nvSpPr>
          <p:cNvPr id="59399" name="Rectangle 10"/>
          <p:cNvSpPr>
            <a:spLocks noChangeArrowheads="1"/>
          </p:cNvSpPr>
          <p:nvPr/>
        </p:nvSpPr>
        <p:spPr bwMode="auto">
          <a:xfrm>
            <a:off x="5724525" y="5164138"/>
            <a:ext cx="205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a:t>Theodor  Meynert</a:t>
            </a:r>
            <a:r>
              <a:rPr lang="en-US" altLang="es-CO"/>
              <a:t> </a:t>
            </a:r>
          </a:p>
          <a:p>
            <a:pPr eaLnBrk="1" hangingPunct="1"/>
            <a:r>
              <a:rPr lang="en-US" altLang="es-CO"/>
              <a:t>Bamberger</a:t>
            </a:r>
          </a:p>
        </p:txBody>
      </p:sp>
      <p:pic>
        <p:nvPicPr>
          <p:cNvPr id="594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852738"/>
            <a:ext cx="1331913"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8 CuadroTexto"/>
          <p:cNvSpPr txBox="1">
            <a:spLocks noChangeArrowheads="1"/>
          </p:cNvSpPr>
          <p:nvPr/>
        </p:nvSpPr>
        <p:spPr bwMode="auto">
          <a:xfrm>
            <a:off x="6143625" y="2786063"/>
            <a:ext cx="278606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O" sz="1600" dirty="0"/>
              <a:t>Hermann </a:t>
            </a:r>
            <a:r>
              <a:rPr lang="en-US" altLang="es-CO" sz="1600" dirty="0">
                <a:solidFill>
                  <a:schemeClr val="tx1">
                    <a:lumMod val="65000"/>
                    <a:lumOff val="35000"/>
                  </a:schemeClr>
                </a:solidFill>
              </a:rPr>
              <a:t>Ludwig Ferdinand </a:t>
            </a:r>
            <a:r>
              <a:rPr lang="en-US" altLang="es-CO" sz="1600" dirty="0"/>
              <a:t>von </a:t>
            </a:r>
            <a:r>
              <a:rPr lang="en-US" altLang="es-CO" sz="1600" dirty="0" smtClean="0"/>
              <a:t>Helmholtz</a:t>
            </a:r>
            <a:endParaRPr lang="es-ES" altLang="es-CO" sz="1600" dirty="0"/>
          </a:p>
          <a:p>
            <a:pPr eaLnBrk="1" hangingPunct="1"/>
            <a:endParaRPr lang="de-DE" altLang="es-CO" sz="1600" dirty="0"/>
          </a:p>
          <a:p>
            <a:pPr eaLnBrk="1" hangingPunct="1"/>
            <a:r>
              <a:rPr lang="de-DE" altLang="es-CO" sz="1600" dirty="0"/>
              <a:t>Ernst </a:t>
            </a:r>
            <a:r>
              <a:rPr lang="de-DE" altLang="es-CO" sz="1600" dirty="0">
                <a:solidFill>
                  <a:schemeClr val="tx1">
                    <a:lumMod val="65000"/>
                    <a:lumOff val="35000"/>
                  </a:schemeClr>
                </a:solidFill>
              </a:rPr>
              <a:t>Wilhelm Ritter </a:t>
            </a:r>
            <a:r>
              <a:rPr lang="de-DE" altLang="es-CO" sz="1600" dirty="0"/>
              <a:t>von Brücke</a:t>
            </a:r>
          </a:p>
          <a:p>
            <a:pPr eaLnBrk="1" hangingPunct="1"/>
            <a:endParaRPr lang="es-ES" altLang="es-CO" dirty="0"/>
          </a:p>
          <a:p>
            <a:pPr eaLnBrk="1" hangingPunct="1"/>
            <a:endParaRPr lang="es-ES" altLang="es-CO" dirty="0"/>
          </a:p>
        </p:txBody>
      </p:sp>
      <p:pic>
        <p:nvPicPr>
          <p:cNvPr id="2" name="Imagen 1"/>
          <p:cNvPicPr>
            <a:picLocks noChangeAspect="1"/>
          </p:cNvPicPr>
          <p:nvPr/>
        </p:nvPicPr>
        <p:blipFill rotWithShape="1">
          <a:blip r:embed="rId4"/>
          <a:srcRect l="61445" t="2494" r="1" b="-2494"/>
          <a:stretch/>
        </p:blipFill>
        <p:spPr>
          <a:xfrm>
            <a:off x="1317530" y="2203639"/>
            <a:ext cx="2379661" cy="4224108"/>
          </a:xfrm>
          <a:prstGeom prst="rect">
            <a:avLst/>
          </a:prstGeom>
        </p:spPr>
      </p:pic>
      <p:sp>
        <p:nvSpPr>
          <p:cNvPr id="3" name="CuadroTexto 2"/>
          <p:cNvSpPr txBox="1"/>
          <p:nvPr/>
        </p:nvSpPr>
        <p:spPr>
          <a:xfrm>
            <a:off x="3899106" y="6049214"/>
            <a:ext cx="4942476" cy="553998"/>
          </a:xfrm>
          <a:prstGeom prst="rect">
            <a:avLst/>
          </a:prstGeom>
          <a:noFill/>
        </p:spPr>
        <p:txBody>
          <a:bodyPr wrap="square" rtlCol="0">
            <a:spAutoFit/>
          </a:bodyPr>
          <a:lstStyle/>
          <a:p>
            <a:r>
              <a:rPr lang="es-CO" dirty="0" smtClean="0">
                <a:hlinkClick r:id="rId5"/>
              </a:rPr>
              <a:t>Freud : Pasión secreta </a:t>
            </a:r>
            <a:r>
              <a:rPr lang="es-CO" sz="1200" dirty="0" smtClean="0"/>
              <a:t>https</a:t>
            </a:r>
            <a:r>
              <a:rPr lang="es-CO" sz="1200" dirty="0"/>
              <a:t>://www.youtube.com/watch?v=XXKKHQ1qDYk</a:t>
            </a:r>
            <a:endParaRPr lang="es-CO" dirty="0"/>
          </a:p>
        </p:txBody>
      </p:sp>
    </p:spTree>
    <p:extLst>
      <p:ext uri="{BB962C8B-B14F-4D97-AF65-F5344CB8AC3E}">
        <p14:creationId xmlns:p14="http://schemas.microsoft.com/office/powerpoint/2010/main" val="796716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anim calcmode="lin" valueType="num">
                                      <p:cBhvr additive="base">
                                        <p:cTn id="7" dur="500" fill="hold"/>
                                        <p:tgtEl>
                                          <p:spTgt spid="696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¿Qué se sabía del sistema nervioso central en ese momento? </a:t>
            </a:r>
            <a:endParaRPr lang="es-CO" dirty="0"/>
          </a:p>
        </p:txBody>
      </p:sp>
      <p:sp>
        <p:nvSpPr>
          <p:cNvPr id="3" name="Marcador de contenido 2"/>
          <p:cNvSpPr>
            <a:spLocks noGrp="1"/>
          </p:cNvSpPr>
          <p:nvPr>
            <p:ph idx="1"/>
          </p:nvPr>
        </p:nvSpPr>
        <p:spPr>
          <a:xfrm>
            <a:off x="866441" y="2489200"/>
            <a:ext cx="6343201" cy="3964136"/>
          </a:xfrm>
        </p:spPr>
        <p:txBody>
          <a:bodyPr>
            <a:normAutofit fontScale="92500" lnSpcReduction="10000"/>
          </a:bodyPr>
          <a:lstStyle/>
          <a:p>
            <a:endParaRPr lang="en-US" dirty="0" smtClean="0"/>
          </a:p>
          <a:p>
            <a:r>
              <a:rPr lang="en-US" dirty="0" smtClean="0"/>
              <a:t>Ramón </a:t>
            </a:r>
            <a:r>
              <a:rPr lang="en-US" dirty="0"/>
              <a:t>y </a:t>
            </a:r>
            <a:r>
              <a:rPr lang="en-US" dirty="0" err="1"/>
              <a:t>Cajal</a:t>
            </a:r>
            <a:r>
              <a:rPr lang="en-US" dirty="0"/>
              <a:t> </a:t>
            </a:r>
            <a:r>
              <a:rPr lang="es-CO" dirty="0" smtClean="0"/>
              <a:t>- </a:t>
            </a:r>
            <a:r>
              <a:rPr lang="en-US" dirty="0" smtClean="0"/>
              <a:t>Zaragoza </a:t>
            </a:r>
            <a:r>
              <a:rPr lang="en-US" dirty="0"/>
              <a:t>Valencia, </a:t>
            </a:r>
            <a:endParaRPr lang="es-CO" dirty="0"/>
          </a:p>
          <a:p>
            <a:r>
              <a:rPr lang="en-US" dirty="0" err="1"/>
              <a:t>Inflamación</a:t>
            </a:r>
            <a:endParaRPr lang="es-CO" dirty="0"/>
          </a:p>
          <a:p>
            <a:r>
              <a:rPr lang="en-US" dirty="0" err="1" smtClean="0"/>
              <a:t>microbiología</a:t>
            </a:r>
            <a:r>
              <a:rPr lang="en-US" dirty="0" smtClean="0"/>
              <a:t> </a:t>
            </a:r>
            <a:r>
              <a:rPr lang="en-US" dirty="0"/>
              <a:t>del </a:t>
            </a:r>
            <a:r>
              <a:rPr lang="en-US" dirty="0" err="1"/>
              <a:t>cólera</a:t>
            </a:r>
            <a:r>
              <a:rPr lang="en-US" dirty="0"/>
              <a:t>, </a:t>
            </a:r>
            <a:endParaRPr lang="es-CO" dirty="0"/>
          </a:p>
          <a:p>
            <a:r>
              <a:rPr lang="es-CO" dirty="0" smtClean="0"/>
              <a:t>Estructura células </a:t>
            </a:r>
            <a:r>
              <a:rPr lang="es-CO" dirty="0"/>
              <a:t>epiteliales y los </a:t>
            </a:r>
            <a:r>
              <a:rPr lang="es-CO" dirty="0" smtClean="0"/>
              <a:t>tejidos</a:t>
            </a:r>
            <a:endParaRPr lang="es-CO" dirty="0"/>
          </a:p>
          <a:p>
            <a:endParaRPr lang="es-CO" dirty="0"/>
          </a:p>
          <a:p>
            <a:r>
              <a:rPr lang="es-CO" dirty="0"/>
              <a:t>Barcelona  1887 </a:t>
            </a:r>
            <a:endParaRPr lang="es-CO" dirty="0" smtClean="0"/>
          </a:p>
          <a:p>
            <a:r>
              <a:rPr lang="es-CO" dirty="0" smtClean="0"/>
              <a:t>método </a:t>
            </a:r>
            <a:r>
              <a:rPr lang="es-CO" dirty="0"/>
              <a:t>de Golgi </a:t>
            </a:r>
            <a:r>
              <a:rPr lang="es-CO" dirty="0" smtClean="0"/>
              <a:t> </a:t>
            </a:r>
          </a:p>
          <a:p>
            <a:r>
              <a:rPr lang="es-CO" dirty="0"/>
              <a:t>dicromato de potasio y nitrato de plata  </a:t>
            </a:r>
          </a:p>
          <a:p>
            <a:r>
              <a:rPr lang="es-CO" dirty="0"/>
              <a:t>teñir neuronas negras – células que las rodean - transparentes </a:t>
            </a:r>
          </a:p>
          <a:p>
            <a:endParaRPr lang="es-CO" dirty="0"/>
          </a:p>
        </p:txBody>
      </p:sp>
      <p:pic>
        <p:nvPicPr>
          <p:cNvPr id="4" name="Imagen 3"/>
          <p:cNvPicPr>
            <a:picLocks noChangeAspect="1"/>
          </p:cNvPicPr>
          <p:nvPr/>
        </p:nvPicPr>
        <p:blipFill>
          <a:blip r:embed="rId2"/>
          <a:stretch>
            <a:fillRect/>
          </a:stretch>
        </p:blipFill>
        <p:spPr>
          <a:xfrm>
            <a:off x="5724128" y="2276872"/>
            <a:ext cx="3243789" cy="3096344"/>
          </a:xfrm>
          <a:prstGeom prst="rect">
            <a:avLst/>
          </a:prstGeom>
        </p:spPr>
      </p:pic>
    </p:spTree>
    <p:extLst>
      <p:ext uri="{BB962C8B-B14F-4D97-AF65-F5344CB8AC3E}">
        <p14:creationId xmlns:p14="http://schemas.microsoft.com/office/powerpoint/2010/main" val="20965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4139952" y="2204864"/>
            <a:ext cx="3960440" cy="4536504"/>
          </a:xfrm>
        </p:spPr>
        <p:txBody>
          <a:bodyPr>
            <a:normAutofit/>
          </a:bodyPr>
          <a:lstStyle/>
          <a:p>
            <a:r>
              <a:rPr lang="es-CO" dirty="0" smtClean="0"/>
              <a:t>Mejora </a:t>
            </a:r>
            <a:r>
              <a:rPr lang="es-CO" dirty="0"/>
              <a:t>el método, permite investigar el Sistema nervioso central </a:t>
            </a:r>
          </a:p>
          <a:p>
            <a:r>
              <a:rPr lang="es-CO" dirty="0"/>
              <a:t>Estudio en distintas especies y zonas del sistema </a:t>
            </a:r>
            <a:r>
              <a:rPr lang="es-CO" dirty="0" smtClean="0"/>
              <a:t>nervioso </a:t>
            </a:r>
            <a:r>
              <a:rPr lang="es-CO" dirty="0"/>
              <a:t>central</a:t>
            </a:r>
          </a:p>
          <a:p>
            <a:r>
              <a:rPr lang="en-US" dirty="0" err="1" smtClean="0"/>
              <a:t>Contribuciones</a:t>
            </a:r>
            <a:r>
              <a:rPr lang="en-US" dirty="0" smtClean="0"/>
              <a:t> </a:t>
            </a:r>
            <a:r>
              <a:rPr lang="en-US" dirty="0"/>
              <a:t>a la </a:t>
            </a:r>
            <a:r>
              <a:rPr lang="en-US" dirty="0" err="1"/>
              <a:t>neuroanatomía</a:t>
            </a:r>
            <a:endParaRPr lang="es-CO" dirty="0"/>
          </a:p>
          <a:p>
            <a:r>
              <a:rPr lang="en-US" dirty="0" err="1" smtClean="0"/>
              <a:t>Oposición</a:t>
            </a:r>
            <a:r>
              <a:rPr lang="en-US" dirty="0" smtClean="0"/>
              <a:t> a la </a:t>
            </a:r>
            <a:r>
              <a:rPr lang="en-US" dirty="0" err="1" smtClean="0"/>
              <a:t>Teoría</a:t>
            </a:r>
            <a:r>
              <a:rPr lang="en-US" dirty="0" smtClean="0"/>
              <a:t> </a:t>
            </a:r>
            <a:r>
              <a:rPr lang="en-US" dirty="0"/>
              <a:t>reticular </a:t>
            </a:r>
            <a:r>
              <a:rPr lang="en-US" u="sng" dirty="0"/>
              <a:t>Joseph von </a:t>
            </a:r>
            <a:r>
              <a:rPr lang="en-US" u="sng" dirty="0" err="1"/>
              <a:t>Gerlach</a:t>
            </a:r>
            <a:r>
              <a:rPr lang="en-US" dirty="0"/>
              <a:t>  1871, </a:t>
            </a:r>
            <a:r>
              <a:rPr lang="en-US" dirty="0" err="1"/>
              <a:t>popularizada</a:t>
            </a:r>
            <a:r>
              <a:rPr lang="en-US" dirty="0"/>
              <a:t> </a:t>
            </a:r>
            <a:r>
              <a:rPr lang="en-US" dirty="0" err="1"/>
              <a:t>por</a:t>
            </a:r>
            <a:r>
              <a:rPr lang="en-US" dirty="0"/>
              <a:t> </a:t>
            </a:r>
            <a:r>
              <a:rPr lang="en-US" u="sng" dirty="0"/>
              <a:t>Camillo Golgi</a:t>
            </a:r>
            <a:r>
              <a:rPr lang="en-US" dirty="0"/>
              <a:t>.</a:t>
            </a:r>
            <a:r>
              <a:rPr lang="es-CO" dirty="0"/>
              <a:t> </a:t>
            </a:r>
            <a:r>
              <a:rPr lang="en-US" dirty="0"/>
              <a:t> </a:t>
            </a:r>
            <a:endParaRPr lang="en-US" dirty="0" smtClean="0"/>
          </a:p>
          <a:p>
            <a:r>
              <a:rPr lang="en-US" dirty="0" err="1" smtClean="0"/>
              <a:t>Teoría</a:t>
            </a:r>
            <a:r>
              <a:rPr lang="en-US" dirty="0" smtClean="0"/>
              <a:t> neuronal</a:t>
            </a:r>
            <a:endParaRPr lang="es-CO" dirty="0"/>
          </a:p>
          <a:p>
            <a:endParaRPr lang="es-CO" dirty="0"/>
          </a:p>
        </p:txBody>
      </p:sp>
      <p:pic>
        <p:nvPicPr>
          <p:cNvPr id="4" name="Imagen 3"/>
          <p:cNvPicPr>
            <a:picLocks noChangeAspect="1"/>
          </p:cNvPicPr>
          <p:nvPr/>
        </p:nvPicPr>
        <p:blipFill>
          <a:blip r:embed="rId2"/>
          <a:stretch>
            <a:fillRect/>
          </a:stretch>
        </p:blipFill>
        <p:spPr>
          <a:xfrm>
            <a:off x="683568" y="1124744"/>
            <a:ext cx="3255156" cy="5400600"/>
          </a:xfrm>
          <a:prstGeom prst="rect">
            <a:avLst/>
          </a:prstGeom>
        </p:spPr>
      </p:pic>
    </p:spTree>
    <p:extLst>
      <p:ext uri="{BB962C8B-B14F-4D97-AF65-F5344CB8AC3E}">
        <p14:creationId xmlns:p14="http://schemas.microsoft.com/office/powerpoint/2010/main" val="425484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endParaRPr lang="es-CO"/>
          </a:p>
        </p:txBody>
      </p:sp>
      <p:sp>
        <p:nvSpPr>
          <p:cNvPr id="6" name="Marcador de contenido 5"/>
          <p:cNvSpPr>
            <a:spLocks noGrp="1"/>
          </p:cNvSpPr>
          <p:nvPr>
            <p:ph sz="half" idx="1"/>
          </p:nvPr>
        </p:nvSpPr>
        <p:spPr/>
        <p:txBody>
          <a:bodyPr>
            <a:normAutofit fontScale="92500" lnSpcReduction="20000"/>
          </a:bodyPr>
          <a:lstStyle/>
          <a:p>
            <a:r>
              <a:rPr lang="es-CO" dirty="0"/>
              <a:t>Freud no conoce los conceptos de Ramón y Cajal al hacer su trabajo</a:t>
            </a:r>
          </a:p>
          <a:p>
            <a:endParaRPr lang="es-CO" dirty="0"/>
          </a:p>
          <a:p>
            <a:r>
              <a:rPr lang="es-CO" dirty="0"/>
              <a:t>No tiene clara la distinción entre mecanismos de conducción de los estímulos sensoriales y los conductos de las respuestas motrices. </a:t>
            </a:r>
          </a:p>
          <a:p>
            <a:endParaRPr lang="es-CO" dirty="0"/>
          </a:p>
          <a:p>
            <a:r>
              <a:rPr lang="es-CO" dirty="0"/>
              <a:t>Sin embargo sus observaciones clínicas son acertadas </a:t>
            </a:r>
          </a:p>
          <a:p>
            <a:endParaRPr lang="es-CO" dirty="0"/>
          </a:p>
          <a:p>
            <a:endParaRPr lang="es-CO" dirty="0"/>
          </a:p>
        </p:txBody>
      </p:sp>
      <p:pic>
        <p:nvPicPr>
          <p:cNvPr id="11" name="Marcador de contenido 10"/>
          <p:cNvPicPr>
            <a:picLocks noGrp="1" noChangeAspect="1"/>
          </p:cNvPicPr>
          <p:nvPr>
            <p:ph sz="half" idx="2"/>
          </p:nvPr>
        </p:nvPicPr>
        <p:blipFill>
          <a:blip r:embed="rId2"/>
          <a:stretch>
            <a:fillRect/>
          </a:stretch>
        </p:blipFill>
        <p:spPr>
          <a:xfrm>
            <a:off x="4503420" y="2491412"/>
            <a:ext cx="4567206" cy="3528391"/>
          </a:xfrm>
          <a:prstGeom prst="rect">
            <a:avLst/>
          </a:prstGeom>
        </p:spPr>
      </p:pic>
    </p:spTree>
    <p:extLst>
      <p:ext uri="{BB962C8B-B14F-4D97-AF65-F5344CB8AC3E}">
        <p14:creationId xmlns:p14="http://schemas.microsoft.com/office/powerpoint/2010/main" val="5505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Autofit/>
          </a:bodyPr>
          <a:lstStyle/>
          <a:p>
            <a:r>
              <a:rPr lang="es-ES" sz="2400" dirty="0" smtClean="0"/>
              <a:t>Relato </a:t>
            </a:r>
            <a:r>
              <a:rPr lang="es-ES" sz="2400" dirty="0" err="1" smtClean="0"/>
              <a:t>patográfico</a:t>
            </a:r>
            <a:r>
              <a:rPr lang="es-ES" sz="2400" dirty="0" smtClean="0"/>
              <a:t> Freud, Sigmund (1967[1893]) “Estudio comparativo de las parálisis motrices orgánicas e histéricas”. 1986-1893</a:t>
            </a:r>
            <a:endParaRPr lang="es-ES" sz="2400" dirty="0"/>
          </a:p>
        </p:txBody>
      </p:sp>
      <p:sp>
        <p:nvSpPr>
          <p:cNvPr id="3" name="Content Placeholder 2"/>
          <p:cNvSpPr>
            <a:spLocks noGrp="1"/>
          </p:cNvSpPr>
          <p:nvPr>
            <p:ph idx="1"/>
          </p:nvPr>
        </p:nvSpPr>
        <p:spPr>
          <a:xfrm>
            <a:off x="457200" y="4365104"/>
            <a:ext cx="5040560" cy="1761059"/>
          </a:xfrm>
        </p:spPr>
        <p:txBody>
          <a:bodyPr>
            <a:normAutofit fontScale="85000" lnSpcReduction="10000"/>
          </a:bodyPr>
          <a:lstStyle/>
          <a:p>
            <a:pPr lvl="0"/>
            <a:r>
              <a:rPr lang="es-ES" b="1" dirty="0" smtClean="0"/>
              <a:t>I, II y III PARTE – escritura probable 1886, 87 ,88</a:t>
            </a:r>
            <a:endParaRPr lang="es-CO" dirty="0" smtClean="0"/>
          </a:p>
          <a:p>
            <a:r>
              <a:rPr lang="es-ES" b="1" dirty="0" smtClean="0"/>
              <a:t>Explicación de los conocimientos sobre las </a:t>
            </a:r>
            <a:endParaRPr lang="es-CO" dirty="0" smtClean="0"/>
          </a:p>
          <a:p>
            <a:pPr>
              <a:buNone/>
            </a:pPr>
            <a:r>
              <a:rPr lang="es-ES" b="1" dirty="0" smtClean="0"/>
              <a:t>	</a:t>
            </a:r>
            <a:br>
              <a:rPr lang="es-ES" b="1" dirty="0" smtClean="0"/>
            </a:br>
            <a:r>
              <a:rPr lang="es-ES" b="1" dirty="0" smtClean="0"/>
              <a:t>	Parálisis Motrices (Flácidas) y sobre la anatomía y el funcionamiento del SN</a:t>
            </a:r>
            <a:endParaRPr lang="es-CO" dirty="0" smtClean="0"/>
          </a:p>
          <a:p>
            <a:endParaRPr lang="es-CO" dirty="0"/>
          </a:p>
        </p:txBody>
      </p:sp>
      <p:pic>
        <p:nvPicPr>
          <p:cNvPr id="4098" name="Picture 2" descr="Resultado de imagen para neurology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627" y="2060848"/>
            <a:ext cx="3024336" cy="3957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lstStyle/>
          <a:p>
            <a:endParaRPr lang="es-CO" dirty="0" smtClean="0"/>
          </a:p>
          <a:p>
            <a:endParaRPr lang="es-CO" dirty="0" smtClean="0"/>
          </a:p>
          <a:p>
            <a:endParaRPr lang="es-CO" dirty="0"/>
          </a:p>
        </p:txBody>
      </p:sp>
      <p:graphicFrame>
        <p:nvGraphicFramePr>
          <p:cNvPr id="4" name="Table 3"/>
          <p:cNvGraphicFramePr>
            <a:graphicFrameLocks noGrp="1"/>
          </p:cNvGraphicFramePr>
          <p:nvPr/>
        </p:nvGraphicFramePr>
        <p:xfrm>
          <a:off x="467544" y="1628800"/>
          <a:ext cx="8280920" cy="4724689"/>
        </p:xfrm>
        <a:graphic>
          <a:graphicData uri="http://schemas.openxmlformats.org/drawingml/2006/table">
            <a:tbl>
              <a:tblPr firstRow="1" bandRow="1">
                <a:tableStyleId>{5C22544A-7EE6-4342-B048-85BDC9FD1C3A}</a:tableStyleId>
              </a:tblPr>
              <a:tblGrid>
                <a:gridCol w="4140460"/>
                <a:gridCol w="4140460"/>
              </a:tblGrid>
              <a:tr h="1792003">
                <a:tc gridSpan="2">
                  <a:txBody>
                    <a:bodyPr/>
                    <a:lstStyle/>
                    <a:p>
                      <a:pPr algn="ctr">
                        <a:lnSpc>
                          <a:spcPct val="115000"/>
                        </a:lnSpc>
                        <a:spcAft>
                          <a:spcPts val="0"/>
                        </a:spcAft>
                      </a:pPr>
                      <a:r>
                        <a:rPr lang="es-ES" sz="2400" dirty="0">
                          <a:solidFill>
                            <a:srgbClr val="222222"/>
                          </a:solidFill>
                          <a:latin typeface="Arial"/>
                          <a:ea typeface="Times New Roman"/>
                          <a:cs typeface="Times New Roman"/>
                        </a:rPr>
                        <a:t>Sintomatología explicada por la anatomía del sistema nervioso </a:t>
                      </a:r>
                      <a:endParaRPr lang="es-CO" sz="3600" dirty="0">
                        <a:latin typeface="Calibri"/>
                        <a:ea typeface="Calibri"/>
                        <a:cs typeface="Times New Roman"/>
                      </a:endParaRPr>
                    </a:p>
                    <a:p>
                      <a:pPr algn="ctr">
                        <a:lnSpc>
                          <a:spcPct val="115000"/>
                        </a:lnSpc>
                        <a:spcAft>
                          <a:spcPts val="0"/>
                        </a:spcAft>
                      </a:pPr>
                      <a:r>
                        <a:rPr lang="es-ES" sz="2400" dirty="0">
                          <a:solidFill>
                            <a:srgbClr val="222222"/>
                          </a:solidFill>
                          <a:latin typeface="Arial"/>
                          <a:ea typeface="Times New Roman"/>
                          <a:cs typeface="Times New Roman"/>
                        </a:rPr>
                        <a:t>2 segmentos  de las  fibras motrices conductoras = 2 tipos de parálisis </a:t>
                      </a:r>
                      <a:endParaRPr lang="es-CO" sz="3600" dirty="0">
                        <a:latin typeface="Calibri"/>
                        <a:ea typeface="Calibri"/>
                        <a:cs typeface="Times New Roman"/>
                      </a:endParaRPr>
                    </a:p>
                  </a:txBody>
                  <a:tcPr marL="68580" marR="68580" marT="0" marB="0"/>
                </a:tc>
                <a:tc hMerge="1">
                  <a:txBody>
                    <a:bodyPr/>
                    <a:lstStyle/>
                    <a:p>
                      <a:pPr>
                        <a:lnSpc>
                          <a:spcPct val="115000"/>
                        </a:lnSpc>
                        <a:spcAft>
                          <a:spcPts val="0"/>
                        </a:spcAft>
                      </a:pPr>
                      <a:endParaRPr lang="es-CO" sz="1100" dirty="0">
                        <a:latin typeface="Calibri"/>
                        <a:ea typeface="Calibri"/>
                        <a:cs typeface="Times New Roman"/>
                      </a:endParaRPr>
                    </a:p>
                  </a:txBody>
                  <a:tcPr marL="68580" marR="68580" marT="0" marB="0"/>
                </a:tc>
              </a:tr>
              <a:tr h="909392">
                <a:tc>
                  <a:txBody>
                    <a:bodyPr/>
                    <a:lstStyle/>
                    <a:p>
                      <a:pPr>
                        <a:lnSpc>
                          <a:spcPct val="115000"/>
                        </a:lnSpc>
                        <a:spcAft>
                          <a:spcPts val="0"/>
                        </a:spcAft>
                      </a:pPr>
                      <a:endParaRPr lang="es-CO" sz="3200" dirty="0">
                        <a:latin typeface="Calibri"/>
                        <a:ea typeface="Calibri"/>
                        <a:cs typeface="Times New Roman"/>
                      </a:endParaRPr>
                    </a:p>
                  </a:txBody>
                  <a:tcPr marL="68580" marR="68580" marT="0" marB="0"/>
                </a:tc>
                <a:tc>
                  <a:txBody>
                    <a:bodyPr/>
                    <a:lstStyle/>
                    <a:p>
                      <a:pPr>
                        <a:lnSpc>
                          <a:spcPct val="115000"/>
                        </a:lnSpc>
                        <a:spcAft>
                          <a:spcPts val="0"/>
                        </a:spcAft>
                      </a:pPr>
                      <a:endParaRPr lang="es-CO" sz="3200" dirty="0">
                        <a:latin typeface="Calibri"/>
                        <a:ea typeface="Calibri"/>
                        <a:cs typeface="Times New Roman"/>
                      </a:endParaRPr>
                    </a:p>
                  </a:txBody>
                  <a:tcPr marL="68580" marR="68580" marT="0" marB="0"/>
                </a:tc>
              </a:tr>
              <a:tr h="1113902">
                <a:tc>
                  <a:txBody>
                    <a:bodyPr/>
                    <a:lstStyle/>
                    <a:p>
                      <a:pPr>
                        <a:lnSpc>
                          <a:spcPct val="115000"/>
                        </a:lnSpc>
                        <a:spcAft>
                          <a:spcPts val="0"/>
                        </a:spcAft>
                      </a:pPr>
                      <a:endParaRPr lang="es-CO" sz="3200" dirty="0">
                        <a:latin typeface="Calibri"/>
                        <a:ea typeface="Calibri"/>
                        <a:cs typeface="Times New Roman"/>
                      </a:endParaRPr>
                    </a:p>
                  </a:txBody>
                  <a:tcPr marL="68580" marR="68580" marT="0" marB="0"/>
                </a:tc>
                <a:tc>
                  <a:txBody>
                    <a:bodyPr/>
                    <a:lstStyle/>
                    <a:p>
                      <a:pPr>
                        <a:lnSpc>
                          <a:spcPct val="115000"/>
                        </a:lnSpc>
                        <a:spcAft>
                          <a:spcPts val="0"/>
                        </a:spcAft>
                      </a:pPr>
                      <a:endParaRPr lang="es-CO" sz="3200" dirty="0">
                        <a:latin typeface="Calibri"/>
                        <a:ea typeface="Calibri"/>
                        <a:cs typeface="Times New Roman"/>
                      </a:endParaRPr>
                    </a:p>
                  </a:txBody>
                  <a:tcPr marL="68580" marR="68580" marT="0" marB="0"/>
                </a:tc>
              </a:tr>
              <a:tr h="909392">
                <a:tc>
                  <a:txBody>
                    <a:bodyPr/>
                    <a:lstStyle/>
                    <a:p>
                      <a:pPr>
                        <a:lnSpc>
                          <a:spcPct val="115000"/>
                        </a:lnSpc>
                        <a:spcAft>
                          <a:spcPts val="0"/>
                        </a:spcAft>
                      </a:pPr>
                      <a:endParaRPr lang="es-CO" sz="3200" i="1" dirty="0">
                        <a:latin typeface="Calibri"/>
                        <a:ea typeface="Calibri"/>
                        <a:cs typeface="Times New Roman"/>
                      </a:endParaRPr>
                    </a:p>
                  </a:txBody>
                  <a:tcPr marL="68580" marR="68580" marT="0" marB="0"/>
                </a:tc>
                <a:tc>
                  <a:txBody>
                    <a:bodyPr/>
                    <a:lstStyle/>
                    <a:p>
                      <a:pPr>
                        <a:lnSpc>
                          <a:spcPct val="115000"/>
                        </a:lnSpc>
                        <a:spcAft>
                          <a:spcPts val="0"/>
                        </a:spcAft>
                      </a:pPr>
                      <a:endParaRPr lang="es-CO" sz="32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lstStyle/>
          <a:p>
            <a:endParaRPr lang="es-CO" dirty="0" smtClean="0"/>
          </a:p>
          <a:p>
            <a:endParaRPr lang="es-CO" dirty="0" smtClean="0"/>
          </a:p>
          <a:p>
            <a:endParaRPr lang="es-CO" dirty="0"/>
          </a:p>
        </p:txBody>
      </p:sp>
      <p:graphicFrame>
        <p:nvGraphicFramePr>
          <p:cNvPr id="4" name="Table 3"/>
          <p:cNvGraphicFramePr>
            <a:graphicFrameLocks noGrp="1"/>
          </p:cNvGraphicFramePr>
          <p:nvPr/>
        </p:nvGraphicFramePr>
        <p:xfrm>
          <a:off x="467544" y="1628800"/>
          <a:ext cx="8280920" cy="4724689"/>
        </p:xfrm>
        <a:graphic>
          <a:graphicData uri="http://schemas.openxmlformats.org/drawingml/2006/table">
            <a:tbl>
              <a:tblPr firstRow="1" bandRow="1">
                <a:tableStyleId>{5C22544A-7EE6-4342-B048-85BDC9FD1C3A}</a:tableStyleId>
              </a:tblPr>
              <a:tblGrid>
                <a:gridCol w="4140460"/>
                <a:gridCol w="4140460"/>
              </a:tblGrid>
              <a:tr h="1792003">
                <a:tc gridSpan="2">
                  <a:txBody>
                    <a:bodyPr/>
                    <a:lstStyle/>
                    <a:p>
                      <a:pPr algn="ctr">
                        <a:lnSpc>
                          <a:spcPct val="115000"/>
                        </a:lnSpc>
                        <a:spcAft>
                          <a:spcPts val="0"/>
                        </a:spcAft>
                      </a:pPr>
                      <a:r>
                        <a:rPr lang="es-ES" sz="2400" dirty="0">
                          <a:solidFill>
                            <a:srgbClr val="222222"/>
                          </a:solidFill>
                          <a:latin typeface="Arial"/>
                          <a:ea typeface="Times New Roman"/>
                          <a:cs typeface="Times New Roman"/>
                        </a:rPr>
                        <a:t>Sintomatología explicada por la anatomía del sistema nervioso </a:t>
                      </a:r>
                      <a:endParaRPr lang="es-CO" sz="3600" dirty="0">
                        <a:latin typeface="Calibri"/>
                        <a:ea typeface="Calibri"/>
                        <a:cs typeface="Times New Roman"/>
                      </a:endParaRPr>
                    </a:p>
                    <a:p>
                      <a:pPr algn="ctr">
                        <a:lnSpc>
                          <a:spcPct val="115000"/>
                        </a:lnSpc>
                        <a:spcAft>
                          <a:spcPts val="0"/>
                        </a:spcAft>
                      </a:pPr>
                      <a:r>
                        <a:rPr lang="es-ES" sz="2400" dirty="0">
                          <a:solidFill>
                            <a:srgbClr val="222222"/>
                          </a:solidFill>
                          <a:latin typeface="Arial"/>
                          <a:ea typeface="Times New Roman"/>
                          <a:cs typeface="Times New Roman"/>
                        </a:rPr>
                        <a:t>2 segmentos  de las  fibras motrices conductoras = 2 tipos de parálisis </a:t>
                      </a:r>
                      <a:endParaRPr lang="es-CO" sz="3600" dirty="0">
                        <a:latin typeface="Calibri"/>
                        <a:ea typeface="Calibri"/>
                        <a:cs typeface="Times New Roman"/>
                      </a:endParaRPr>
                    </a:p>
                  </a:txBody>
                  <a:tcPr marL="68580" marR="68580" marT="0" marB="0"/>
                </a:tc>
                <a:tc hMerge="1">
                  <a:txBody>
                    <a:bodyPr/>
                    <a:lstStyle/>
                    <a:p>
                      <a:pPr>
                        <a:lnSpc>
                          <a:spcPct val="115000"/>
                        </a:lnSpc>
                        <a:spcAft>
                          <a:spcPts val="0"/>
                        </a:spcAft>
                      </a:pPr>
                      <a:endParaRPr lang="es-CO" sz="1100" dirty="0">
                        <a:latin typeface="Calibri"/>
                        <a:ea typeface="Calibri"/>
                        <a:cs typeface="Times New Roman"/>
                      </a:endParaRPr>
                    </a:p>
                  </a:txBody>
                  <a:tcPr marL="68580" marR="68580" marT="0" marB="0"/>
                </a:tc>
              </a:tr>
              <a:tr h="909392">
                <a:tc>
                  <a:txBody>
                    <a:bodyPr/>
                    <a:lstStyle/>
                    <a:p>
                      <a:pPr>
                        <a:lnSpc>
                          <a:spcPct val="115000"/>
                        </a:lnSpc>
                        <a:spcAft>
                          <a:spcPts val="0"/>
                        </a:spcAft>
                      </a:pPr>
                      <a:r>
                        <a:rPr lang="es-ES" sz="2000" b="1" dirty="0">
                          <a:solidFill>
                            <a:srgbClr val="222222"/>
                          </a:solidFill>
                          <a:latin typeface="Arial"/>
                          <a:ea typeface="Times New Roman"/>
                          <a:cs typeface="Times New Roman"/>
                        </a:rPr>
                        <a:t>PARÁLISIS CEREBRALES</a:t>
                      </a:r>
                      <a:endParaRPr lang="es-CO" sz="3200" dirty="0">
                        <a:latin typeface="Calibri"/>
                        <a:ea typeface="Calibri"/>
                        <a:cs typeface="Times New Roman"/>
                      </a:endParaRPr>
                    </a:p>
                  </a:txBody>
                  <a:tcPr marL="68580" marR="68580" marT="0" marB="0"/>
                </a:tc>
                <a:tc>
                  <a:txBody>
                    <a:bodyPr/>
                    <a:lstStyle/>
                    <a:p>
                      <a:pPr>
                        <a:lnSpc>
                          <a:spcPct val="115000"/>
                        </a:lnSpc>
                        <a:spcAft>
                          <a:spcPts val="0"/>
                        </a:spcAft>
                      </a:pPr>
                      <a:r>
                        <a:rPr lang="es-ES" sz="2000" b="1" dirty="0">
                          <a:solidFill>
                            <a:srgbClr val="222222"/>
                          </a:solidFill>
                          <a:latin typeface="Arial"/>
                          <a:ea typeface="Times New Roman"/>
                          <a:cs typeface="Times New Roman"/>
                        </a:rPr>
                        <a:t>PARÁLISIS PERIFÉRICO-ESPINALES</a:t>
                      </a:r>
                      <a:endParaRPr lang="es-CO" sz="3200" dirty="0">
                        <a:latin typeface="Calibri"/>
                        <a:ea typeface="Calibri"/>
                        <a:cs typeface="Times New Roman"/>
                      </a:endParaRPr>
                    </a:p>
                  </a:txBody>
                  <a:tcPr marL="68580" marR="68580" marT="0" marB="0"/>
                </a:tc>
              </a:tr>
              <a:tr h="1113902">
                <a:tc>
                  <a:txBody>
                    <a:bodyPr/>
                    <a:lstStyle/>
                    <a:p>
                      <a:pPr>
                        <a:lnSpc>
                          <a:spcPct val="115000"/>
                        </a:lnSpc>
                        <a:spcAft>
                          <a:spcPts val="0"/>
                        </a:spcAft>
                      </a:pPr>
                      <a:endParaRPr lang="es-CO" sz="3200" dirty="0">
                        <a:latin typeface="Calibri"/>
                        <a:ea typeface="Calibri"/>
                        <a:cs typeface="Times New Roman"/>
                      </a:endParaRPr>
                    </a:p>
                  </a:txBody>
                  <a:tcPr marL="68580" marR="68580" marT="0" marB="0"/>
                </a:tc>
                <a:tc>
                  <a:txBody>
                    <a:bodyPr/>
                    <a:lstStyle/>
                    <a:p>
                      <a:pPr>
                        <a:lnSpc>
                          <a:spcPct val="115000"/>
                        </a:lnSpc>
                        <a:spcAft>
                          <a:spcPts val="0"/>
                        </a:spcAft>
                      </a:pPr>
                      <a:endParaRPr lang="es-CO" sz="3200" dirty="0">
                        <a:latin typeface="Calibri"/>
                        <a:ea typeface="Calibri"/>
                        <a:cs typeface="Times New Roman"/>
                      </a:endParaRPr>
                    </a:p>
                  </a:txBody>
                  <a:tcPr marL="68580" marR="68580" marT="0" marB="0"/>
                </a:tc>
              </a:tr>
              <a:tr h="909392">
                <a:tc>
                  <a:txBody>
                    <a:bodyPr/>
                    <a:lstStyle/>
                    <a:p>
                      <a:pPr>
                        <a:lnSpc>
                          <a:spcPct val="115000"/>
                        </a:lnSpc>
                        <a:spcAft>
                          <a:spcPts val="0"/>
                        </a:spcAft>
                      </a:pPr>
                      <a:endParaRPr lang="es-CO" sz="3200" i="1" dirty="0">
                        <a:latin typeface="Calibri"/>
                        <a:ea typeface="Calibri"/>
                        <a:cs typeface="Times New Roman"/>
                      </a:endParaRPr>
                    </a:p>
                  </a:txBody>
                  <a:tcPr marL="68580" marR="68580" marT="0" marB="0"/>
                </a:tc>
                <a:tc>
                  <a:txBody>
                    <a:bodyPr/>
                    <a:lstStyle/>
                    <a:p>
                      <a:pPr>
                        <a:lnSpc>
                          <a:spcPct val="115000"/>
                        </a:lnSpc>
                        <a:spcAft>
                          <a:spcPts val="0"/>
                        </a:spcAft>
                      </a:pPr>
                      <a:endParaRPr lang="es-CO" sz="32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lstStyle/>
          <a:p>
            <a:endParaRPr lang="es-CO" dirty="0" smtClean="0"/>
          </a:p>
          <a:p>
            <a:endParaRPr lang="es-CO" dirty="0" smtClean="0"/>
          </a:p>
          <a:p>
            <a:endParaRPr lang="es-CO" dirty="0"/>
          </a:p>
        </p:txBody>
      </p:sp>
      <p:graphicFrame>
        <p:nvGraphicFramePr>
          <p:cNvPr id="4" name="Table 3"/>
          <p:cNvGraphicFramePr>
            <a:graphicFrameLocks noGrp="1"/>
          </p:cNvGraphicFramePr>
          <p:nvPr/>
        </p:nvGraphicFramePr>
        <p:xfrm>
          <a:off x="467544" y="1628800"/>
          <a:ext cx="8280920" cy="4724689"/>
        </p:xfrm>
        <a:graphic>
          <a:graphicData uri="http://schemas.openxmlformats.org/drawingml/2006/table">
            <a:tbl>
              <a:tblPr firstRow="1" bandRow="1">
                <a:tableStyleId>{5C22544A-7EE6-4342-B048-85BDC9FD1C3A}</a:tableStyleId>
              </a:tblPr>
              <a:tblGrid>
                <a:gridCol w="4140460"/>
                <a:gridCol w="4140460"/>
              </a:tblGrid>
              <a:tr h="1792003">
                <a:tc gridSpan="2">
                  <a:txBody>
                    <a:bodyPr/>
                    <a:lstStyle/>
                    <a:p>
                      <a:pPr algn="ctr">
                        <a:lnSpc>
                          <a:spcPct val="115000"/>
                        </a:lnSpc>
                        <a:spcAft>
                          <a:spcPts val="0"/>
                        </a:spcAft>
                      </a:pPr>
                      <a:r>
                        <a:rPr lang="es-ES" sz="2400" dirty="0">
                          <a:solidFill>
                            <a:srgbClr val="222222"/>
                          </a:solidFill>
                          <a:latin typeface="Arial"/>
                          <a:ea typeface="Times New Roman"/>
                          <a:cs typeface="Times New Roman"/>
                        </a:rPr>
                        <a:t>Sintomatología explicada por la anatomía del sistema nervioso </a:t>
                      </a:r>
                      <a:endParaRPr lang="es-CO" sz="3600" dirty="0">
                        <a:latin typeface="Calibri"/>
                        <a:ea typeface="Calibri"/>
                        <a:cs typeface="Times New Roman"/>
                      </a:endParaRPr>
                    </a:p>
                    <a:p>
                      <a:pPr algn="ctr">
                        <a:lnSpc>
                          <a:spcPct val="115000"/>
                        </a:lnSpc>
                        <a:spcAft>
                          <a:spcPts val="0"/>
                        </a:spcAft>
                      </a:pPr>
                      <a:r>
                        <a:rPr lang="es-ES" sz="2400" dirty="0">
                          <a:solidFill>
                            <a:srgbClr val="222222"/>
                          </a:solidFill>
                          <a:latin typeface="Arial"/>
                          <a:ea typeface="Times New Roman"/>
                          <a:cs typeface="Times New Roman"/>
                        </a:rPr>
                        <a:t>2 segmentos  de las  fibras motrices conductoras = 2 tipos de parálisis </a:t>
                      </a:r>
                      <a:endParaRPr lang="es-CO" sz="3600" dirty="0">
                        <a:latin typeface="Calibri"/>
                        <a:ea typeface="Calibri"/>
                        <a:cs typeface="Times New Roman"/>
                      </a:endParaRPr>
                    </a:p>
                  </a:txBody>
                  <a:tcPr marL="68580" marR="68580" marT="0" marB="0"/>
                </a:tc>
                <a:tc hMerge="1">
                  <a:txBody>
                    <a:bodyPr/>
                    <a:lstStyle/>
                    <a:p>
                      <a:pPr>
                        <a:lnSpc>
                          <a:spcPct val="115000"/>
                        </a:lnSpc>
                        <a:spcAft>
                          <a:spcPts val="0"/>
                        </a:spcAft>
                      </a:pPr>
                      <a:endParaRPr lang="es-CO" sz="1100" dirty="0">
                        <a:latin typeface="Calibri"/>
                        <a:ea typeface="Calibri"/>
                        <a:cs typeface="Times New Roman"/>
                      </a:endParaRPr>
                    </a:p>
                  </a:txBody>
                  <a:tcPr marL="68580" marR="68580" marT="0" marB="0"/>
                </a:tc>
              </a:tr>
              <a:tr h="909392">
                <a:tc>
                  <a:txBody>
                    <a:bodyPr/>
                    <a:lstStyle/>
                    <a:p>
                      <a:pPr>
                        <a:lnSpc>
                          <a:spcPct val="115000"/>
                        </a:lnSpc>
                        <a:spcAft>
                          <a:spcPts val="0"/>
                        </a:spcAft>
                      </a:pPr>
                      <a:r>
                        <a:rPr lang="es-ES" sz="2000" b="1" dirty="0">
                          <a:solidFill>
                            <a:srgbClr val="222222"/>
                          </a:solidFill>
                          <a:latin typeface="Arial"/>
                          <a:ea typeface="Times New Roman"/>
                          <a:cs typeface="Times New Roman"/>
                        </a:rPr>
                        <a:t>PARÁLISIS CEREBRALES</a:t>
                      </a:r>
                      <a:endParaRPr lang="es-CO" sz="3200" dirty="0">
                        <a:latin typeface="Calibri"/>
                        <a:ea typeface="Calibri"/>
                        <a:cs typeface="Times New Roman"/>
                      </a:endParaRPr>
                    </a:p>
                  </a:txBody>
                  <a:tcPr marL="68580" marR="68580" marT="0" marB="0"/>
                </a:tc>
                <a:tc>
                  <a:txBody>
                    <a:bodyPr/>
                    <a:lstStyle/>
                    <a:p>
                      <a:pPr>
                        <a:lnSpc>
                          <a:spcPct val="115000"/>
                        </a:lnSpc>
                        <a:spcAft>
                          <a:spcPts val="0"/>
                        </a:spcAft>
                      </a:pPr>
                      <a:r>
                        <a:rPr lang="es-ES" sz="2000" b="1" dirty="0">
                          <a:solidFill>
                            <a:srgbClr val="222222"/>
                          </a:solidFill>
                          <a:latin typeface="Arial"/>
                          <a:ea typeface="Times New Roman"/>
                          <a:cs typeface="Times New Roman"/>
                        </a:rPr>
                        <a:t>PARÁLISIS PERIFÉRICO-ESPINALES</a:t>
                      </a:r>
                      <a:endParaRPr lang="es-CO" sz="3200" dirty="0">
                        <a:latin typeface="Calibri"/>
                        <a:ea typeface="Calibri"/>
                        <a:cs typeface="Times New Roman"/>
                      </a:endParaRPr>
                    </a:p>
                  </a:txBody>
                  <a:tcPr marL="68580" marR="68580" marT="0" marB="0"/>
                </a:tc>
              </a:tr>
              <a:tr h="1113902">
                <a:tc>
                  <a:txBody>
                    <a:bodyPr/>
                    <a:lstStyle/>
                    <a:p>
                      <a:pPr>
                        <a:lnSpc>
                          <a:spcPct val="115000"/>
                        </a:lnSpc>
                        <a:spcAft>
                          <a:spcPts val="0"/>
                        </a:spcAft>
                      </a:pPr>
                      <a:r>
                        <a:rPr lang="es-ES" sz="2000">
                          <a:solidFill>
                            <a:srgbClr val="222222"/>
                          </a:solidFill>
                          <a:latin typeface="Arial"/>
                          <a:ea typeface="Times New Roman"/>
                          <a:cs typeface="Times New Roman"/>
                        </a:rPr>
                        <a:t>Fibras conductoras: De los cuernos anteriores de la médula al cerebro </a:t>
                      </a:r>
                      <a:endParaRPr lang="es-CO" sz="3200">
                        <a:latin typeface="Calibri"/>
                        <a:ea typeface="Calibri"/>
                        <a:cs typeface="Times New Roman"/>
                      </a:endParaRPr>
                    </a:p>
                  </a:txBody>
                  <a:tcPr marL="68580" marR="68580" marT="0" marB="0"/>
                </a:tc>
                <a:tc>
                  <a:txBody>
                    <a:bodyPr/>
                    <a:lstStyle/>
                    <a:p>
                      <a:pPr>
                        <a:lnSpc>
                          <a:spcPct val="115000"/>
                        </a:lnSpc>
                        <a:spcAft>
                          <a:spcPts val="0"/>
                        </a:spcAft>
                      </a:pPr>
                      <a:r>
                        <a:rPr lang="es-ES" sz="2000">
                          <a:solidFill>
                            <a:srgbClr val="222222"/>
                          </a:solidFill>
                          <a:latin typeface="Arial"/>
                          <a:ea typeface="Times New Roman"/>
                          <a:cs typeface="Times New Roman"/>
                        </a:rPr>
                        <a:t>Fibras conductoras: De la periferia a los cuernos anteriores de la médula </a:t>
                      </a:r>
                      <a:endParaRPr lang="es-CO" sz="3200">
                        <a:latin typeface="Calibri"/>
                        <a:ea typeface="Calibri"/>
                        <a:cs typeface="Times New Roman"/>
                      </a:endParaRPr>
                    </a:p>
                  </a:txBody>
                  <a:tcPr marL="68580" marR="68580" marT="0" marB="0"/>
                </a:tc>
              </a:tr>
              <a:tr h="909392">
                <a:tc>
                  <a:txBody>
                    <a:bodyPr/>
                    <a:lstStyle/>
                    <a:p>
                      <a:pPr>
                        <a:lnSpc>
                          <a:spcPct val="115000"/>
                        </a:lnSpc>
                        <a:spcAft>
                          <a:spcPts val="0"/>
                        </a:spcAft>
                      </a:pPr>
                      <a:endParaRPr lang="es-CO" sz="3200" i="1" dirty="0">
                        <a:latin typeface="Calibri"/>
                        <a:ea typeface="Calibri"/>
                        <a:cs typeface="Times New Roman"/>
                      </a:endParaRPr>
                    </a:p>
                  </a:txBody>
                  <a:tcPr marL="68580" marR="68580" marT="0" marB="0"/>
                </a:tc>
                <a:tc>
                  <a:txBody>
                    <a:bodyPr/>
                    <a:lstStyle/>
                    <a:p>
                      <a:pPr>
                        <a:lnSpc>
                          <a:spcPct val="115000"/>
                        </a:lnSpc>
                        <a:spcAft>
                          <a:spcPts val="0"/>
                        </a:spcAft>
                      </a:pPr>
                      <a:endParaRPr lang="es-CO" sz="32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a:stretch>
            <a:fillRect/>
          </a:stretch>
        </p:blipFill>
        <p:spPr>
          <a:xfrm>
            <a:off x="1475656" y="1841710"/>
            <a:ext cx="5215686" cy="4437345"/>
          </a:xfrm>
          <a:prstGeom prst="rect">
            <a:avLst/>
          </a:prstGeom>
        </p:spPr>
      </p:pic>
      <p:sp>
        <p:nvSpPr>
          <p:cNvPr id="5" name="Elipse 4"/>
          <p:cNvSpPr/>
          <p:nvPr/>
        </p:nvSpPr>
        <p:spPr>
          <a:xfrm>
            <a:off x="4139952" y="5333088"/>
            <a:ext cx="720080" cy="577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068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14478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Título"/>
          <p:cNvSpPr>
            <a:spLocks noGrp="1"/>
          </p:cNvSpPr>
          <p:nvPr>
            <p:ph type="title"/>
          </p:nvPr>
        </p:nvSpPr>
        <p:spPr>
          <a:xfrm>
            <a:off x="762000" y="381000"/>
            <a:ext cx="8001000" cy="1417638"/>
          </a:xfrm>
          <a:solidFill>
            <a:schemeClr val="accent5">
              <a:lumMod val="75000"/>
            </a:schemeClr>
          </a:solidFill>
        </p:spPr>
        <p:txBody>
          <a:bodyPr>
            <a:normAutofit/>
          </a:bodyPr>
          <a:lstStyle/>
          <a:p>
            <a:pPr>
              <a:defRPr/>
            </a:pPr>
            <a:r>
              <a:rPr lang="es-ES" dirty="0" smtClean="0"/>
              <a:t>Los cuatro mundos intelectuales del siglo XIX </a:t>
            </a:r>
            <a:r>
              <a:rPr lang="es-ES" sz="2000" dirty="0" err="1" smtClean="0"/>
              <a:t>Baumer</a:t>
            </a:r>
            <a:r>
              <a:rPr lang="es-ES" sz="2000" dirty="0" smtClean="0"/>
              <a:t> 1977</a:t>
            </a:r>
            <a:endParaRPr lang="es-ES" dirty="0"/>
          </a:p>
        </p:txBody>
      </p:sp>
      <p:sp>
        <p:nvSpPr>
          <p:cNvPr id="28676" name="Text Box 4"/>
          <p:cNvSpPr txBox="1">
            <a:spLocks noChangeArrowheads="1"/>
          </p:cNvSpPr>
          <p:nvPr/>
        </p:nvSpPr>
        <p:spPr bwMode="auto">
          <a:xfrm>
            <a:off x="1619250" y="3068638"/>
            <a:ext cx="2592388" cy="366712"/>
          </a:xfrm>
          <a:prstGeom prst="rect">
            <a:avLst/>
          </a:prstGeom>
          <a:noFill/>
          <a:ln w="9525">
            <a:noFill/>
            <a:miter lim="800000"/>
            <a:headEnd/>
            <a:tailEnd/>
          </a:ln>
          <a:effectLst/>
        </p:spPr>
        <p:txBody>
          <a:bodyPr>
            <a:spAutoFit/>
          </a:bodyPr>
          <a:lstStyle/>
          <a:p>
            <a:pPr>
              <a:spcBef>
                <a:spcPct val="50000"/>
              </a:spcBef>
            </a:pPr>
            <a:endParaRPr lang="es-ES">
              <a:solidFill>
                <a:srgbClr val="FF0000"/>
              </a:solidFill>
            </a:endParaRPr>
          </a:p>
        </p:txBody>
      </p:sp>
      <p:sp>
        <p:nvSpPr>
          <p:cNvPr id="28677" name="Rectangle 5"/>
          <p:cNvSpPr>
            <a:spLocks noChangeArrowheads="1"/>
          </p:cNvSpPr>
          <p:nvPr/>
        </p:nvSpPr>
        <p:spPr bwMode="auto">
          <a:xfrm>
            <a:off x="1447800" y="2348880"/>
            <a:ext cx="2908176" cy="1800200"/>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28678" name="Rectangle 6"/>
          <p:cNvSpPr>
            <a:spLocks noChangeArrowheads="1"/>
          </p:cNvSpPr>
          <p:nvPr/>
        </p:nvSpPr>
        <p:spPr bwMode="auto">
          <a:xfrm>
            <a:off x="4644008" y="2348881"/>
            <a:ext cx="2899792" cy="1762744"/>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28679" name="Rectangle 7"/>
          <p:cNvSpPr>
            <a:spLocks noChangeArrowheads="1"/>
          </p:cNvSpPr>
          <p:nvPr/>
        </p:nvSpPr>
        <p:spPr bwMode="auto">
          <a:xfrm>
            <a:off x="1447799" y="4365104"/>
            <a:ext cx="2908177" cy="1728191"/>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28680" name="Rectangle 8"/>
          <p:cNvSpPr>
            <a:spLocks noChangeArrowheads="1"/>
          </p:cNvSpPr>
          <p:nvPr/>
        </p:nvSpPr>
        <p:spPr bwMode="auto">
          <a:xfrm>
            <a:off x="4644008" y="4365104"/>
            <a:ext cx="2899791" cy="1728192"/>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Tree>
    <p:extLst>
      <p:ext uri="{BB962C8B-B14F-4D97-AF65-F5344CB8AC3E}">
        <p14:creationId xmlns:p14="http://schemas.microsoft.com/office/powerpoint/2010/main" val="24078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8677"/>
                                        </p:tgtEl>
                                      </p:cBhvr>
                                    </p:animEffect>
                                    <p:set>
                                      <p:cBhvr>
                                        <p:cTn id="7" dur="1" fill="hold">
                                          <p:stCondLst>
                                            <p:cond delay="499"/>
                                          </p:stCondLst>
                                        </p:cTn>
                                        <p:tgtEl>
                                          <p:spTgt spid="286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28678"/>
                                        </p:tgtEl>
                                      </p:cBhvr>
                                    </p:animEffect>
                                    <p:set>
                                      <p:cBhvr>
                                        <p:cTn id="12" dur="1" fill="hold">
                                          <p:stCondLst>
                                            <p:cond delay="499"/>
                                          </p:stCondLst>
                                        </p:cTn>
                                        <p:tgtEl>
                                          <p:spTgt spid="286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28679"/>
                                        </p:tgtEl>
                                      </p:cBhvr>
                                    </p:animEffect>
                                    <p:set>
                                      <p:cBhvr>
                                        <p:cTn id="17" dur="1" fill="hold">
                                          <p:stCondLst>
                                            <p:cond delay="499"/>
                                          </p:stCondLst>
                                        </p:cTn>
                                        <p:tgtEl>
                                          <p:spTgt spid="2867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28680"/>
                                        </p:tgtEl>
                                      </p:cBhvr>
                                    </p:animEffect>
                                    <p:set>
                                      <p:cBhvr>
                                        <p:cTn id="22" dur="1" fill="hold">
                                          <p:stCondLst>
                                            <p:cond delay="499"/>
                                          </p:stCondLst>
                                        </p:cTn>
                                        <p:tgtEl>
                                          <p:spTgt spid="286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28679" grpId="0" animBg="1"/>
      <p:bldP spid="286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lstStyle/>
          <a:p>
            <a:endParaRPr lang="es-CO" dirty="0" smtClean="0"/>
          </a:p>
          <a:p>
            <a:endParaRPr lang="es-CO" dirty="0" smtClean="0"/>
          </a:p>
          <a:p>
            <a:endParaRPr lang="es-CO" dirty="0"/>
          </a:p>
        </p:txBody>
      </p:sp>
      <p:graphicFrame>
        <p:nvGraphicFramePr>
          <p:cNvPr id="4" name="Table 3"/>
          <p:cNvGraphicFramePr>
            <a:graphicFrameLocks noGrp="1"/>
          </p:cNvGraphicFramePr>
          <p:nvPr>
            <p:extLst>
              <p:ext uri="{D42A27DB-BD31-4B8C-83A1-F6EECF244321}">
                <p14:modId xmlns:p14="http://schemas.microsoft.com/office/powerpoint/2010/main" val="229975903"/>
              </p:ext>
            </p:extLst>
          </p:nvPr>
        </p:nvGraphicFramePr>
        <p:xfrm>
          <a:off x="467544" y="548681"/>
          <a:ext cx="8280920" cy="5363601"/>
        </p:xfrm>
        <a:graphic>
          <a:graphicData uri="http://schemas.openxmlformats.org/drawingml/2006/table">
            <a:tbl>
              <a:tblPr firstRow="1" bandRow="1">
                <a:tableStyleId>{5C22544A-7EE6-4342-B048-85BDC9FD1C3A}</a:tableStyleId>
              </a:tblPr>
              <a:tblGrid>
                <a:gridCol w="4140460"/>
                <a:gridCol w="4140460"/>
              </a:tblGrid>
              <a:tr h="1456777">
                <a:tc gridSpan="2">
                  <a:txBody>
                    <a:bodyPr/>
                    <a:lstStyle/>
                    <a:p>
                      <a:pPr algn="ctr">
                        <a:lnSpc>
                          <a:spcPct val="115000"/>
                        </a:lnSpc>
                        <a:spcAft>
                          <a:spcPts val="0"/>
                        </a:spcAft>
                      </a:pPr>
                      <a:r>
                        <a:rPr lang="es-ES" sz="2400" dirty="0">
                          <a:solidFill>
                            <a:srgbClr val="222222"/>
                          </a:solidFill>
                          <a:latin typeface="Arial"/>
                          <a:ea typeface="Times New Roman"/>
                          <a:cs typeface="Times New Roman"/>
                        </a:rPr>
                        <a:t>Sintomatología explicada por la anatomía del sistema nervioso </a:t>
                      </a:r>
                      <a:endParaRPr lang="es-CO" sz="3600" dirty="0">
                        <a:latin typeface="Calibri"/>
                        <a:ea typeface="Calibri"/>
                        <a:cs typeface="Times New Roman"/>
                      </a:endParaRPr>
                    </a:p>
                    <a:p>
                      <a:pPr algn="ctr">
                        <a:lnSpc>
                          <a:spcPct val="115000"/>
                        </a:lnSpc>
                        <a:spcAft>
                          <a:spcPts val="0"/>
                        </a:spcAft>
                      </a:pPr>
                      <a:r>
                        <a:rPr lang="es-ES" sz="2400" dirty="0">
                          <a:solidFill>
                            <a:srgbClr val="222222"/>
                          </a:solidFill>
                          <a:latin typeface="Arial"/>
                          <a:ea typeface="Times New Roman"/>
                          <a:cs typeface="Times New Roman"/>
                        </a:rPr>
                        <a:t>2 segmentos  de las  fibras motrices conductoras = 2 tipos de parálisis </a:t>
                      </a:r>
                      <a:endParaRPr lang="es-CO" sz="3600" dirty="0">
                        <a:latin typeface="Calibri"/>
                        <a:ea typeface="Calibri"/>
                        <a:cs typeface="Times New Roman"/>
                      </a:endParaRPr>
                    </a:p>
                  </a:txBody>
                  <a:tcPr marL="68580" marR="68580" marT="0" marB="0"/>
                </a:tc>
                <a:tc hMerge="1">
                  <a:txBody>
                    <a:bodyPr/>
                    <a:lstStyle/>
                    <a:p>
                      <a:pPr>
                        <a:lnSpc>
                          <a:spcPct val="115000"/>
                        </a:lnSpc>
                        <a:spcAft>
                          <a:spcPts val="0"/>
                        </a:spcAft>
                      </a:pPr>
                      <a:endParaRPr lang="es-CO" sz="1100" dirty="0">
                        <a:latin typeface="Calibri"/>
                        <a:ea typeface="Calibri"/>
                        <a:cs typeface="Times New Roman"/>
                      </a:endParaRPr>
                    </a:p>
                  </a:txBody>
                  <a:tcPr marL="68580" marR="68580" marT="0" marB="0"/>
                </a:tc>
              </a:tr>
              <a:tr h="1149856">
                <a:tc>
                  <a:txBody>
                    <a:bodyPr/>
                    <a:lstStyle/>
                    <a:p>
                      <a:pPr>
                        <a:lnSpc>
                          <a:spcPct val="115000"/>
                        </a:lnSpc>
                        <a:spcAft>
                          <a:spcPts val="0"/>
                        </a:spcAft>
                      </a:pPr>
                      <a:r>
                        <a:rPr lang="es-ES" sz="2000" b="1" dirty="0">
                          <a:solidFill>
                            <a:srgbClr val="222222"/>
                          </a:solidFill>
                          <a:latin typeface="Arial"/>
                          <a:ea typeface="Times New Roman"/>
                          <a:cs typeface="Times New Roman"/>
                        </a:rPr>
                        <a:t>PARÁLISIS CEREBRALES</a:t>
                      </a:r>
                      <a:endParaRPr lang="es-CO" sz="3200" dirty="0">
                        <a:latin typeface="Calibri"/>
                        <a:ea typeface="Calibri"/>
                        <a:cs typeface="Times New Roman"/>
                      </a:endParaRPr>
                    </a:p>
                  </a:txBody>
                  <a:tcPr marL="68580" marR="68580" marT="0" marB="0"/>
                </a:tc>
                <a:tc>
                  <a:txBody>
                    <a:bodyPr/>
                    <a:lstStyle/>
                    <a:p>
                      <a:pPr>
                        <a:lnSpc>
                          <a:spcPct val="115000"/>
                        </a:lnSpc>
                        <a:spcAft>
                          <a:spcPts val="0"/>
                        </a:spcAft>
                      </a:pPr>
                      <a:r>
                        <a:rPr lang="es-ES" sz="2000" b="1" dirty="0">
                          <a:solidFill>
                            <a:srgbClr val="222222"/>
                          </a:solidFill>
                          <a:latin typeface="Arial"/>
                          <a:ea typeface="Times New Roman"/>
                          <a:cs typeface="Times New Roman"/>
                        </a:rPr>
                        <a:t>PARÁLISIS PERIFÉRICO-ESPINALES</a:t>
                      </a:r>
                      <a:endParaRPr lang="es-CO" sz="3200" dirty="0">
                        <a:latin typeface="Calibri"/>
                        <a:ea typeface="Calibri"/>
                        <a:cs typeface="Times New Roman"/>
                      </a:endParaRPr>
                    </a:p>
                  </a:txBody>
                  <a:tcPr marL="68580" marR="68580" marT="0" marB="0"/>
                </a:tc>
              </a:tr>
              <a:tr h="1408444">
                <a:tc>
                  <a:txBody>
                    <a:bodyPr/>
                    <a:lstStyle/>
                    <a:p>
                      <a:pPr>
                        <a:lnSpc>
                          <a:spcPct val="115000"/>
                        </a:lnSpc>
                        <a:spcAft>
                          <a:spcPts val="0"/>
                        </a:spcAft>
                      </a:pPr>
                      <a:r>
                        <a:rPr lang="es-ES" sz="2000">
                          <a:solidFill>
                            <a:srgbClr val="222222"/>
                          </a:solidFill>
                          <a:latin typeface="Arial"/>
                          <a:ea typeface="Times New Roman"/>
                          <a:cs typeface="Times New Roman"/>
                        </a:rPr>
                        <a:t>Fibras conductoras: De los cuernos anteriores de la médula al cerebro </a:t>
                      </a:r>
                      <a:endParaRPr lang="es-CO" sz="3200">
                        <a:latin typeface="Calibri"/>
                        <a:ea typeface="Calibri"/>
                        <a:cs typeface="Times New Roman"/>
                      </a:endParaRPr>
                    </a:p>
                  </a:txBody>
                  <a:tcPr marL="68580" marR="68580" marT="0" marB="0"/>
                </a:tc>
                <a:tc>
                  <a:txBody>
                    <a:bodyPr/>
                    <a:lstStyle/>
                    <a:p>
                      <a:pPr>
                        <a:lnSpc>
                          <a:spcPct val="115000"/>
                        </a:lnSpc>
                        <a:spcAft>
                          <a:spcPts val="0"/>
                        </a:spcAft>
                      </a:pPr>
                      <a:r>
                        <a:rPr lang="es-ES" sz="2000">
                          <a:solidFill>
                            <a:srgbClr val="222222"/>
                          </a:solidFill>
                          <a:latin typeface="Arial"/>
                          <a:ea typeface="Times New Roman"/>
                          <a:cs typeface="Times New Roman"/>
                        </a:rPr>
                        <a:t>Fibras conductoras: De la periferia a los cuernos anteriores de la médula </a:t>
                      </a:r>
                      <a:endParaRPr lang="es-CO" sz="3200">
                        <a:latin typeface="Calibri"/>
                        <a:ea typeface="Calibri"/>
                        <a:cs typeface="Times New Roman"/>
                      </a:endParaRPr>
                    </a:p>
                  </a:txBody>
                  <a:tcPr marL="68580" marR="68580" marT="0" marB="0"/>
                </a:tc>
              </a:tr>
              <a:tr h="1149856">
                <a:tc>
                  <a:txBody>
                    <a:bodyPr/>
                    <a:lstStyle/>
                    <a:p>
                      <a:pPr>
                        <a:lnSpc>
                          <a:spcPct val="115000"/>
                        </a:lnSpc>
                        <a:spcAft>
                          <a:spcPts val="0"/>
                        </a:spcAft>
                      </a:pPr>
                      <a:r>
                        <a:rPr lang="es-ES" sz="2000" b="1" dirty="0">
                          <a:solidFill>
                            <a:srgbClr val="222222"/>
                          </a:solidFill>
                          <a:latin typeface="Arial"/>
                          <a:ea typeface="Times New Roman"/>
                          <a:cs typeface="Times New Roman"/>
                        </a:rPr>
                        <a:t>De representación:</a:t>
                      </a:r>
                      <a:r>
                        <a:rPr lang="es-ES" sz="2000" dirty="0">
                          <a:solidFill>
                            <a:srgbClr val="222222"/>
                          </a:solidFill>
                          <a:latin typeface="Arial"/>
                          <a:ea typeface="Times New Roman"/>
                          <a:cs typeface="Times New Roman"/>
                        </a:rPr>
                        <a:t> </a:t>
                      </a:r>
                      <a:r>
                        <a:rPr lang="es-ES" sz="2000" i="1" dirty="0">
                          <a:solidFill>
                            <a:srgbClr val="222222"/>
                          </a:solidFill>
                          <a:latin typeface="Arial"/>
                          <a:ea typeface="Times New Roman"/>
                          <a:cs typeface="Times New Roman"/>
                        </a:rPr>
                        <a:t>En </a:t>
                      </a:r>
                      <a:r>
                        <a:rPr lang="es-ES" sz="2000" i="1" dirty="0" err="1">
                          <a:solidFill>
                            <a:srgbClr val="222222"/>
                          </a:solidFill>
                          <a:latin typeface="Arial"/>
                          <a:ea typeface="Times New Roman"/>
                          <a:cs typeface="Times New Roman"/>
                        </a:rPr>
                        <a:t>masse</a:t>
                      </a:r>
                      <a:endParaRPr lang="es-CO" sz="3200" i="1" dirty="0">
                        <a:latin typeface="Calibri"/>
                        <a:ea typeface="Calibri"/>
                        <a:cs typeface="Times New Roman"/>
                      </a:endParaRPr>
                    </a:p>
                  </a:txBody>
                  <a:tcPr marL="68580" marR="68580" marT="0" marB="0"/>
                </a:tc>
                <a:tc>
                  <a:txBody>
                    <a:bodyPr/>
                    <a:lstStyle/>
                    <a:p>
                      <a:pPr>
                        <a:lnSpc>
                          <a:spcPct val="115000"/>
                        </a:lnSpc>
                        <a:spcAft>
                          <a:spcPts val="0"/>
                        </a:spcAft>
                      </a:pPr>
                      <a:r>
                        <a:rPr lang="es-ES" sz="2000" b="1" dirty="0">
                          <a:solidFill>
                            <a:srgbClr val="222222"/>
                          </a:solidFill>
                          <a:latin typeface="Arial"/>
                          <a:ea typeface="Times New Roman"/>
                          <a:cs typeface="Times New Roman"/>
                        </a:rPr>
                        <a:t>De proyección:</a:t>
                      </a:r>
                      <a:r>
                        <a:rPr lang="es-ES" sz="2000" dirty="0">
                          <a:solidFill>
                            <a:srgbClr val="222222"/>
                          </a:solidFill>
                          <a:latin typeface="Arial"/>
                          <a:ea typeface="Times New Roman"/>
                          <a:cs typeface="Times New Roman"/>
                        </a:rPr>
                        <a:t> </a:t>
                      </a:r>
                      <a:r>
                        <a:rPr lang="es-ES" sz="2000" i="1" dirty="0" err="1">
                          <a:solidFill>
                            <a:srgbClr val="222222"/>
                          </a:solidFill>
                          <a:latin typeface="Arial"/>
                          <a:ea typeface="Times New Roman"/>
                          <a:cs typeface="Times New Roman"/>
                        </a:rPr>
                        <a:t>Detaillée</a:t>
                      </a:r>
                      <a:endParaRPr lang="es-CO" sz="32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lstStyle/>
          <a:p>
            <a:endParaRPr lang="es-CO" dirty="0" smtClean="0"/>
          </a:p>
          <a:p>
            <a:endParaRPr lang="es-CO" dirty="0" smtClean="0"/>
          </a:p>
          <a:p>
            <a:endParaRPr lang="es-CO" dirty="0"/>
          </a:p>
        </p:txBody>
      </p:sp>
      <p:graphicFrame>
        <p:nvGraphicFramePr>
          <p:cNvPr id="4" name="Table 3"/>
          <p:cNvGraphicFramePr>
            <a:graphicFrameLocks noGrp="1"/>
          </p:cNvGraphicFramePr>
          <p:nvPr>
            <p:extLst>
              <p:ext uri="{D42A27DB-BD31-4B8C-83A1-F6EECF244321}">
                <p14:modId xmlns:p14="http://schemas.microsoft.com/office/powerpoint/2010/main" val="2560407369"/>
              </p:ext>
            </p:extLst>
          </p:nvPr>
        </p:nvGraphicFramePr>
        <p:xfrm>
          <a:off x="467544" y="1628800"/>
          <a:ext cx="8280920" cy="2023294"/>
        </p:xfrm>
        <a:graphic>
          <a:graphicData uri="http://schemas.openxmlformats.org/drawingml/2006/table">
            <a:tbl>
              <a:tblPr firstRow="1" bandRow="1">
                <a:tableStyleId>{5C22544A-7EE6-4342-B048-85BDC9FD1C3A}</a:tableStyleId>
              </a:tblPr>
              <a:tblGrid>
                <a:gridCol w="4140460"/>
                <a:gridCol w="4140460"/>
              </a:tblGrid>
              <a:tr h="909392">
                <a:tc>
                  <a:txBody>
                    <a:bodyPr/>
                    <a:lstStyle/>
                    <a:p>
                      <a:pPr>
                        <a:lnSpc>
                          <a:spcPct val="115000"/>
                        </a:lnSpc>
                        <a:spcAft>
                          <a:spcPts val="0"/>
                        </a:spcAft>
                      </a:pPr>
                      <a:r>
                        <a:rPr lang="es-ES" sz="2000" b="1" dirty="0">
                          <a:solidFill>
                            <a:srgbClr val="222222"/>
                          </a:solidFill>
                          <a:latin typeface="Arial"/>
                          <a:ea typeface="Times New Roman"/>
                          <a:cs typeface="Times New Roman"/>
                        </a:rPr>
                        <a:t>PARÁLISIS CEREBRALES</a:t>
                      </a:r>
                      <a:endParaRPr lang="es-CO" sz="3200" dirty="0">
                        <a:latin typeface="Calibri"/>
                        <a:ea typeface="Calibri"/>
                        <a:cs typeface="Times New Roman"/>
                      </a:endParaRPr>
                    </a:p>
                  </a:txBody>
                  <a:tcPr marL="68580" marR="68580" marT="0" marB="0"/>
                </a:tc>
                <a:tc>
                  <a:txBody>
                    <a:bodyPr/>
                    <a:lstStyle/>
                    <a:p>
                      <a:pPr>
                        <a:lnSpc>
                          <a:spcPct val="115000"/>
                        </a:lnSpc>
                        <a:spcAft>
                          <a:spcPts val="0"/>
                        </a:spcAft>
                      </a:pPr>
                      <a:endParaRPr lang="es-CO" sz="3200" dirty="0">
                        <a:latin typeface="Calibri"/>
                        <a:ea typeface="Calibri"/>
                        <a:cs typeface="Times New Roman"/>
                      </a:endParaRPr>
                    </a:p>
                  </a:txBody>
                  <a:tcPr marL="68580" marR="68580" marT="0" marB="0"/>
                </a:tc>
              </a:tr>
              <a:tr h="1113902">
                <a:tc>
                  <a:txBody>
                    <a:bodyPr/>
                    <a:lstStyle/>
                    <a:p>
                      <a:pPr>
                        <a:lnSpc>
                          <a:spcPct val="115000"/>
                        </a:lnSpc>
                        <a:spcAft>
                          <a:spcPts val="0"/>
                        </a:spcAft>
                      </a:pPr>
                      <a:r>
                        <a:rPr lang="es-ES" sz="1800" dirty="0">
                          <a:solidFill>
                            <a:srgbClr val="222222"/>
                          </a:solidFill>
                          <a:latin typeface="Arial"/>
                          <a:ea typeface="Times New Roman"/>
                          <a:cs typeface="Times New Roman"/>
                        </a:rPr>
                        <a:t>Parálisis se presenta de manera masiva en zonas enteras del cuerpo.</a:t>
                      </a:r>
                      <a:endParaRPr lang="es-CO" sz="2800" dirty="0">
                        <a:latin typeface="Calibri"/>
                        <a:ea typeface="Calibri"/>
                        <a:cs typeface="Times New Roman"/>
                      </a:endParaRPr>
                    </a:p>
                  </a:txBody>
                  <a:tcPr marL="68580" marR="68580" marT="0" marB="0"/>
                </a:tc>
                <a:tc>
                  <a:txBody>
                    <a:bodyPr/>
                    <a:lstStyle/>
                    <a:p>
                      <a:pPr>
                        <a:lnSpc>
                          <a:spcPct val="115000"/>
                        </a:lnSpc>
                        <a:spcAft>
                          <a:spcPts val="0"/>
                        </a:spcAft>
                      </a:pPr>
                      <a:endParaRPr lang="es-CO" sz="28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lstStyle/>
          <a:p>
            <a:endParaRPr lang="es-CO" dirty="0" smtClean="0"/>
          </a:p>
          <a:p>
            <a:endParaRPr lang="es-CO" dirty="0" smtClean="0"/>
          </a:p>
          <a:p>
            <a:endParaRPr lang="es-CO" dirty="0"/>
          </a:p>
        </p:txBody>
      </p:sp>
      <p:graphicFrame>
        <p:nvGraphicFramePr>
          <p:cNvPr id="4" name="Table 3"/>
          <p:cNvGraphicFramePr>
            <a:graphicFrameLocks noGrp="1"/>
          </p:cNvGraphicFramePr>
          <p:nvPr/>
        </p:nvGraphicFramePr>
        <p:xfrm>
          <a:off x="467544" y="1628800"/>
          <a:ext cx="8280920" cy="2023294"/>
        </p:xfrm>
        <a:graphic>
          <a:graphicData uri="http://schemas.openxmlformats.org/drawingml/2006/table">
            <a:tbl>
              <a:tblPr firstRow="1" bandRow="1">
                <a:tableStyleId>{5C22544A-7EE6-4342-B048-85BDC9FD1C3A}</a:tableStyleId>
              </a:tblPr>
              <a:tblGrid>
                <a:gridCol w="4140460"/>
                <a:gridCol w="4140460"/>
              </a:tblGrid>
              <a:tr h="909392">
                <a:tc>
                  <a:txBody>
                    <a:bodyPr/>
                    <a:lstStyle/>
                    <a:p>
                      <a:pPr>
                        <a:lnSpc>
                          <a:spcPct val="115000"/>
                        </a:lnSpc>
                        <a:spcAft>
                          <a:spcPts val="0"/>
                        </a:spcAft>
                      </a:pPr>
                      <a:r>
                        <a:rPr lang="es-ES" sz="2000" b="1" dirty="0">
                          <a:solidFill>
                            <a:srgbClr val="222222"/>
                          </a:solidFill>
                          <a:latin typeface="Arial"/>
                          <a:ea typeface="Times New Roman"/>
                          <a:cs typeface="Times New Roman"/>
                        </a:rPr>
                        <a:t>PARÁLISIS CEREBRALES</a:t>
                      </a:r>
                      <a:endParaRPr lang="es-CO" sz="3200" dirty="0">
                        <a:latin typeface="Calibri"/>
                        <a:ea typeface="Calibri"/>
                        <a:cs typeface="Times New Roman"/>
                      </a:endParaRPr>
                    </a:p>
                  </a:txBody>
                  <a:tcPr marL="68580" marR="68580" marT="0" marB="0"/>
                </a:tc>
                <a:tc>
                  <a:txBody>
                    <a:bodyPr/>
                    <a:lstStyle/>
                    <a:p>
                      <a:pPr>
                        <a:lnSpc>
                          <a:spcPct val="115000"/>
                        </a:lnSpc>
                        <a:spcAft>
                          <a:spcPts val="0"/>
                        </a:spcAft>
                      </a:pPr>
                      <a:r>
                        <a:rPr lang="es-ES" sz="2000" b="1" dirty="0">
                          <a:solidFill>
                            <a:srgbClr val="222222"/>
                          </a:solidFill>
                          <a:latin typeface="Arial"/>
                          <a:ea typeface="Times New Roman"/>
                          <a:cs typeface="Times New Roman"/>
                        </a:rPr>
                        <a:t>PARÁLISIS PERIFÉRICO-ESPINALES</a:t>
                      </a:r>
                      <a:endParaRPr lang="es-CO" sz="3200" dirty="0">
                        <a:latin typeface="Calibri"/>
                        <a:ea typeface="Calibri"/>
                        <a:cs typeface="Times New Roman"/>
                      </a:endParaRPr>
                    </a:p>
                  </a:txBody>
                  <a:tcPr marL="68580" marR="68580" marT="0" marB="0"/>
                </a:tc>
              </a:tr>
              <a:tr h="1113902">
                <a:tc>
                  <a:txBody>
                    <a:bodyPr/>
                    <a:lstStyle/>
                    <a:p>
                      <a:pPr>
                        <a:lnSpc>
                          <a:spcPct val="115000"/>
                        </a:lnSpc>
                        <a:spcAft>
                          <a:spcPts val="0"/>
                        </a:spcAft>
                      </a:pPr>
                      <a:r>
                        <a:rPr lang="es-ES" sz="1800" dirty="0">
                          <a:solidFill>
                            <a:srgbClr val="222222"/>
                          </a:solidFill>
                          <a:latin typeface="Arial"/>
                          <a:ea typeface="Times New Roman"/>
                          <a:cs typeface="Times New Roman"/>
                        </a:rPr>
                        <a:t>Parálisis se presenta de manera masiva en zonas enteras del cuerpo.</a:t>
                      </a:r>
                      <a:endParaRPr lang="es-CO" sz="2800" dirty="0">
                        <a:latin typeface="Calibri"/>
                        <a:ea typeface="Calibri"/>
                        <a:cs typeface="Times New Roman"/>
                      </a:endParaRPr>
                    </a:p>
                  </a:txBody>
                  <a:tcPr marL="68580" marR="68580" marT="0" marB="0"/>
                </a:tc>
                <a:tc>
                  <a:txBody>
                    <a:bodyPr/>
                    <a:lstStyle/>
                    <a:p>
                      <a:pPr>
                        <a:lnSpc>
                          <a:spcPct val="115000"/>
                        </a:lnSpc>
                        <a:spcAft>
                          <a:spcPts val="0"/>
                        </a:spcAft>
                      </a:pPr>
                      <a:r>
                        <a:rPr lang="es-ES" sz="1800" dirty="0">
                          <a:solidFill>
                            <a:srgbClr val="222222"/>
                          </a:solidFill>
                          <a:latin typeface="Arial"/>
                          <a:ea typeface="Times New Roman"/>
                          <a:cs typeface="Times New Roman"/>
                        </a:rPr>
                        <a:t>Parálisis se presenta en sectores específicos yendo de las zonas más distales a las más proximales. </a:t>
                      </a:r>
                      <a:endParaRPr lang="es-CO" sz="28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46779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lstStyle/>
          <a:p>
            <a:endParaRPr lang="es-CO" dirty="0" smtClean="0"/>
          </a:p>
          <a:p>
            <a:endParaRPr lang="es-CO" dirty="0" smtClean="0"/>
          </a:p>
          <a:p>
            <a:endParaRPr lang="es-CO" dirty="0"/>
          </a:p>
        </p:txBody>
      </p:sp>
      <p:graphicFrame>
        <p:nvGraphicFramePr>
          <p:cNvPr id="4" name="Table 3"/>
          <p:cNvGraphicFramePr>
            <a:graphicFrameLocks noGrp="1"/>
          </p:cNvGraphicFramePr>
          <p:nvPr/>
        </p:nvGraphicFramePr>
        <p:xfrm>
          <a:off x="467544" y="1628800"/>
          <a:ext cx="8280920" cy="2023294"/>
        </p:xfrm>
        <a:graphic>
          <a:graphicData uri="http://schemas.openxmlformats.org/drawingml/2006/table">
            <a:tbl>
              <a:tblPr firstRow="1" bandRow="1">
                <a:tableStyleId>{5C22544A-7EE6-4342-B048-85BDC9FD1C3A}</a:tableStyleId>
              </a:tblPr>
              <a:tblGrid>
                <a:gridCol w="4140460"/>
                <a:gridCol w="4140460"/>
              </a:tblGrid>
              <a:tr h="909392">
                <a:tc>
                  <a:txBody>
                    <a:bodyPr/>
                    <a:lstStyle/>
                    <a:p>
                      <a:pPr>
                        <a:lnSpc>
                          <a:spcPct val="115000"/>
                        </a:lnSpc>
                        <a:spcAft>
                          <a:spcPts val="0"/>
                        </a:spcAft>
                      </a:pPr>
                      <a:r>
                        <a:rPr lang="es-ES" sz="2000" b="1" dirty="0">
                          <a:solidFill>
                            <a:srgbClr val="222222"/>
                          </a:solidFill>
                          <a:latin typeface="Arial"/>
                          <a:ea typeface="Times New Roman"/>
                          <a:cs typeface="Times New Roman"/>
                        </a:rPr>
                        <a:t>PARÁLISIS CEREBRALES</a:t>
                      </a:r>
                      <a:endParaRPr lang="es-CO" sz="3200" dirty="0">
                        <a:latin typeface="Calibri"/>
                        <a:ea typeface="Calibri"/>
                        <a:cs typeface="Times New Roman"/>
                      </a:endParaRPr>
                    </a:p>
                  </a:txBody>
                  <a:tcPr marL="68580" marR="68580" marT="0" marB="0"/>
                </a:tc>
                <a:tc>
                  <a:txBody>
                    <a:bodyPr/>
                    <a:lstStyle/>
                    <a:p>
                      <a:pPr>
                        <a:lnSpc>
                          <a:spcPct val="115000"/>
                        </a:lnSpc>
                        <a:spcAft>
                          <a:spcPts val="0"/>
                        </a:spcAft>
                      </a:pPr>
                      <a:r>
                        <a:rPr lang="es-ES" sz="2000" b="1" dirty="0">
                          <a:solidFill>
                            <a:srgbClr val="222222"/>
                          </a:solidFill>
                          <a:latin typeface="Arial"/>
                          <a:ea typeface="Times New Roman"/>
                          <a:cs typeface="Times New Roman"/>
                        </a:rPr>
                        <a:t>PARÁLISIS PERIFÉRICO-ESPINALES</a:t>
                      </a:r>
                      <a:endParaRPr lang="es-CO" sz="3200" dirty="0">
                        <a:latin typeface="Calibri"/>
                        <a:ea typeface="Calibri"/>
                        <a:cs typeface="Times New Roman"/>
                      </a:endParaRPr>
                    </a:p>
                  </a:txBody>
                  <a:tcPr marL="68580" marR="68580" marT="0" marB="0"/>
                </a:tc>
              </a:tr>
              <a:tr h="1113902">
                <a:tc>
                  <a:txBody>
                    <a:bodyPr/>
                    <a:lstStyle/>
                    <a:p>
                      <a:pPr>
                        <a:lnSpc>
                          <a:spcPct val="115000"/>
                        </a:lnSpc>
                        <a:spcAft>
                          <a:spcPts val="0"/>
                        </a:spcAft>
                      </a:pPr>
                      <a:r>
                        <a:rPr lang="es-ES" sz="1800" dirty="0">
                          <a:solidFill>
                            <a:srgbClr val="222222"/>
                          </a:solidFill>
                          <a:latin typeface="Arial"/>
                          <a:ea typeface="Times New Roman"/>
                          <a:cs typeface="Times New Roman"/>
                        </a:rPr>
                        <a:t>Parálisis se presenta de manera masiva en zonas enteras del cuerpo.</a:t>
                      </a:r>
                      <a:endParaRPr lang="es-CO" sz="2800" dirty="0">
                        <a:latin typeface="Calibri"/>
                        <a:ea typeface="Calibri"/>
                        <a:cs typeface="Times New Roman"/>
                      </a:endParaRPr>
                    </a:p>
                  </a:txBody>
                  <a:tcPr marL="68580" marR="68580" marT="0" marB="0"/>
                </a:tc>
                <a:tc>
                  <a:txBody>
                    <a:bodyPr/>
                    <a:lstStyle/>
                    <a:p>
                      <a:pPr>
                        <a:lnSpc>
                          <a:spcPct val="115000"/>
                        </a:lnSpc>
                        <a:spcAft>
                          <a:spcPts val="0"/>
                        </a:spcAft>
                      </a:pPr>
                      <a:r>
                        <a:rPr lang="es-ES" sz="1800" dirty="0">
                          <a:solidFill>
                            <a:srgbClr val="222222"/>
                          </a:solidFill>
                          <a:latin typeface="Arial"/>
                          <a:ea typeface="Times New Roman"/>
                          <a:cs typeface="Times New Roman"/>
                        </a:rPr>
                        <a:t>Parálisis se presenta en sectores específicos yendo de las zonas más distales a las más proximales. </a:t>
                      </a:r>
                      <a:endParaRPr lang="es-CO" sz="2800" dirty="0">
                        <a:latin typeface="Calibri"/>
                        <a:ea typeface="Calibri"/>
                        <a:cs typeface="Times New Roman"/>
                      </a:endParaRPr>
                    </a:p>
                  </a:txBody>
                  <a:tcPr marL="68580" marR="68580" marT="0" marB="0"/>
                </a:tc>
              </a:tr>
            </a:tbl>
          </a:graphicData>
        </a:graphic>
      </p:graphicFrame>
      <p:sp>
        <p:nvSpPr>
          <p:cNvPr id="5" name="TextBox 4"/>
          <p:cNvSpPr txBox="1"/>
          <p:nvPr/>
        </p:nvSpPr>
        <p:spPr>
          <a:xfrm rot="1382488">
            <a:off x="2123728" y="4509121"/>
            <a:ext cx="4752528" cy="135421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sz="3200" dirty="0" smtClean="0"/>
              <a:t>PARALISIS HISTÉRICAS</a:t>
            </a:r>
            <a:endParaRPr lang="es-CO" sz="3200" dirty="0" smtClean="0"/>
          </a:p>
          <a:p>
            <a:pPr algn="ctr"/>
            <a:r>
              <a:rPr lang="es-ES" sz="3200" dirty="0" smtClean="0"/>
              <a:t>Intermedias </a:t>
            </a:r>
            <a:endParaRPr lang="es-CO" sz="3200" dirty="0" smtClean="0"/>
          </a:p>
          <a:p>
            <a:pPr algn="ctr"/>
            <a:endParaRPr lang="es-CO" dirty="0"/>
          </a:p>
        </p:txBody>
      </p:sp>
    </p:spTree>
    <p:extLst>
      <p:ext uri="{BB962C8B-B14F-4D97-AF65-F5344CB8AC3E}">
        <p14:creationId xmlns:p14="http://schemas.microsoft.com/office/powerpoint/2010/main" val="32904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2400" dirty="0" smtClean="0"/>
              <a:t>Parálisis histéricas – IV parte del texto</a:t>
            </a:r>
            <a:br>
              <a:rPr lang="es-CO" sz="2400" dirty="0" smtClean="0"/>
            </a:br>
            <a:r>
              <a:rPr lang="es-CO" sz="2400" dirty="0" smtClean="0"/>
              <a:t>Elaborada probablemente en 1893</a:t>
            </a:r>
            <a:endParaRPr lang="es-CO" sz="2400" dirty="0"/>
          </a:p>
        </p:txBody>
      </p:sp>
      <p:sp>
        <p:nvSpPr>
          <p:cNvPr id="3" name="Marcador de contenido 2"/>
          <p:cNvSpPr>
            <a:spLocks noGrp="1"/>
          </p:cNvSpPr>
          <p:nvPr>
            <p:ph idx="1"/>
          </p:nvPr>
        </p:nvSpPr>
        <p:spPr/>
        <p:txBody>
          <a:bodyPr/>
          <a:lstStyle/>
          <a:p>
            <a:r>
              <a:rPr lang="es-CO" dirty="0" smtClean="0"/>
              <a:t>Trabajo posterior a su experiencia  clínica con histéricas </a:t>
            </a:r>
          </a:p>
          <a:p>
            <a:endParaRPr lang="es-CO" dirty="0"/>
          </a:p>
          <a:p>
            <a:r>
              <a:rPr lang="es-CO" dirty="0" smtClean="0"/>
              <a:t>y a los intercambios con </a:t>
            </a:r>
            <a:r>
              <a:rPr lang="es-CO" dirty="0" err="1" smtClean="0"/>
              <a:t>Breuer</a:t>
            </a:r>
            <a:endParaRPr lang="es-C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70000" lnSpcReduction="20000"/>
          </a:bodyPr>
          <a:lstStyle/>
          <a:p>
            <a:r>
              <a:rPr lang="es-CO" dirty="0" smtClean="0"/>
              <a:t>Josef </a:t>
            </a:r>
            <a:r>
              <a:rPr lang="es-CO" dirty="0" err="1"/>
              <a:t>Breuer</a:t>
            </a:r>
            <a:r>
              <a:rPr lang="es-CO" dirty="0"/>
              <a:t> y Sigmund </a:t>
            </a:r>
            <a:r>
              <a:rPr lang="es-CO" dirty="0" smtClean="0"/>
              <a:t>Freud 1882 - </a:t>
            </a:r>
            <a:r>
              <a:rPr lang="es-CO" dirty="0"/>
              <a:t>1895, se articuló en diversos frentes. Además de hacerse amigos íntimos, </a:t>
            </a:r>
            <a:r>
              <a:rPr lang="es-CO" dirty="0" err="1"/>
              <a:t>Breuer</a:t>
            </a:r>
            <a:r>
              <a:rPr lang="es-CO" dirty="0"/>
              <a:t> tuvo un papel importantísimo en la vida de Freud </a:t>
            </a:r>
            <a:r>
              <a:rPr lang="es-CO" dirty="0" err="1"/>
              <a:t>como</a:t>
            </a:r>
            <a:r>
              <a:rPr lang="es-CO" dirty="0" err="1">
                <a:hlinkClick r:id="rId2" tooltip="Figura paterna"/>
              </a:rPr>
              <a:t>figura</a:t>
            </a:r>
            <a:r>
              <a:rPr lang="es-CO" dirty="0">
                <a:hlinkClick r:id="rId2" tooltip="Figura paterna"/>
              </a:rPr>
              <a:t> paterna</a:t>
            </a:r>
            <a:r>
              <a:rPr lang="es-CO" dirty="0"/>
              <a:t>, aconsejándolo en los distintos aspectos de la carrera que compartían. También lo apoyó económicamente para que estableciera su consultorio como médico particular, y finalmente fue el creador de un método para el tratamiento de la histeria en el cual se basó Freud para crear su teoría del inconsciente, y de ésta, el psicoanálisis.</a:t>
            </a:r>
          </a:p>
          <a:p>
            <a:r>
              <a:rPr lang="es-CO" dirty="0" err="1"/>
              <a:t>Breuer</a:t>
            </a:r>
            <a:r>
              <a:rPr lang="es-CO" dirty="0"/>
              <a:t> y Freud, como médicos clínicos, ya venían atendiendo en paralelo a pacientes con trastornos psíquicos, en especial a mujeres de la burguesía de Viena con síntomas histéricos, pero es a partir del tratamiento a </a:t>
            </a:r>
            <a:r>
              <a:rPr lang="es-CO" dirty="0">
                <a:hlinkClick r:id="rId3" tooltip="Anna O."/>
              </a:rPr>
              <a:t>Anna O.</a:t>
            </a:r>
            <a:r>
              <a:rPr lang="es-CO" dirty="0"/>
              <a:t> (seudónimo dado por Josef </a:t>
            </a:r>
            <a:r>
              <a:rPr lang="es-CO" dirty="0" err="1"/>
              <a:t>Breuer</a:t>
            </a:r>
            <a:r>
              <a:rPr lang="es-CO" dirty="0"/>
              <a:t> a </a:t>
            </a:r>
            <a:r>
              <a:rPr lang="es-CO" dirty="0">
                <a:hlinkClick r:id="rId4" tooltip="Bertha Pappenheim"/>
              </a:rPr>
              <a:t>Bertha </a:t>
            </a:r>
            <a:r>
              <a:rPr lang="es-CO" dirty="0" err="1">
                <a:hlinkClick r:id="rId4" tooltip="Bertha Pappenheim"/>
              </a:rPr>
              <a:t>Pappenheim</a:t>
            </a:r>
            <a:r>
              <a:rPr lang="es-CO" dirty="0"/>
              <a:t> para proteger su identidad) que </a:t>
            </a:r>
            <a:r>
              <a:rPr lang="es-CO" dirty="0" err="1"/>
              <a:t>Breuer</a:t>
            </a:r>
            <a:r>
              <a:rPr lang="es-CO" dirty="0"/>
              <a:t> desarrolla los primeros estudios sobre la patología histérica.</a:t>
            </a:r>
          </a:p>
          <a:p>
            <a:r>
              <a:rPr lang="es-CO" dirty="0"/>
              <a:t>Entre diciembre de 1880 y junio de 1882 Josef </a:t>
            </a:r>
            <a:r>
              <a:rPr lang="es-CO" dirty="0" err="1"/>
              <a:t>Breuer</a:t>
            </a:r>
            <a:r>
              <a:rPr lang="es-CO" dirty="0"/>
              <a:t> trata a Anna O., una joven de 21 años con cuadros de </a:t>
            </a:r>
            <a:r>
              <a:rPr lang="es-CO" dirty="0">
                <a:hlinkClick r:id="rId5" tooltip="Anorexia (síntoma)"/>
              </a:rPr>
              <a:t>anorexia</a:t>
            </a:r>
            <a:r>
              <a:rPr lang="es-CO" dirty="0"/>
              <a:t>, </a:t>
            </a:r>
            <a:r>
              <a:rPr lang="es-CO" dirty="0">
                <a:hlinkClick r:id="rId6" tooltip="Parálisis"/>
              </a:rPr>
              <a:t>parálisis</a:t>
            </a:r>
            <a:r>
              <a:rPr lang="es-CO" dirty="0"/>
              <a:t>, una grave perturbación del lenguaje y otros síntomas que aparecen luego de la muerte de su padre, y por la que es diagnosticada como histérica</a:t>
            </a:r>
            <a:r>
              <a:rPr lang="es-CO" dirty="0" smtClean="0"/>
              <a:t>.</a:t>
            </a:r>
            <a:endParaRPr lang="es-CO" dirty="0"/>
          </a:p>
        </p:txBody>
      </p:sp>
    </p:spTree>
    <p:extLst>
      <p:ext uri="{BB962C8B-B14F-4D97-AF65-F5344CB8AC3E}">
        <p14:creationId xmlns:p14="http://schemas.microsoft.com/office/powerpoint/2010/main" val="2688191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62500" lnSpcReduction="20000"/>
          </a:bodyPr>
          <a:lstStyle/>
          <a:p>
            <a:r>
              <a:rPr lang="es-CO" dirty="0"/>
              <a:t>El tratamiento consistía en inducir a la paciente a un estado hipnótico (la </a:t>
            </a:r>
            <a:r>
              <a:rPr lang="es-CO" dirty="0">
                <a:hlinkClick r:id="rId2" tooltip="Hipnosis"/>
              </a:rPr>
              <a:t>hipnosis</a:t>
            </a:r>
            <a:r>
              <a:rPr lang="es-CO" dirty="0"/>
              <a:t> estaba en boga en aquella época) y persuadirla a que rememorara las circunstancias previas a la primera aparición de cada uno de los síntomas padecidos. De esta manera, al salir del trance hipnótico, dichos síntomas histéricos iban desapareciendo uno a uno. Este tratamiento, realizado dos veces al día, al que Anna O. solía llamar “cura por la palabra” o “</a:t>
            </a:r>
            <a:r>
              <a:rPr lang="es-CO" dirty="0" err="1"/>
              <a:t>deshollinación</a:t>
            </a:r>
            <a:r>
              <a:rPr lang="es-CO" dirty="0"/>
              <a:t>”, y que Josef </a:t>
            </a:r>
            <a:r>
              <a:rPr lang="es-CO" dirty="0" err="1"/>
              <a:t>Breuer</a:t>
            </a:r>
            <a:r>
              <a:rPr lang="es-CO" dirty="0"/>
              <a:t> denominó método “catártico”, tuvo progresos y retrocesos en relación al vínculo amoroso imaginario que la paciente había creado con su doctor. Efectivamente, Bertha, durante casi los dos años que duró la atención, fue elaborando una </a:t>
            </a:r>
            <a:r>
              <a:rPr lang="es-CO" dirty="0">
                <a:hlinkClick r:id="rId3" tooltip="Transferencia"/>
              </a:rPr>
              <a:t>transferencia</a:t>
            </a:r>
            <a:r>
              <a:rPr lang="es-CO" dirty="0"/>
              <a:t> afectiva con </a:t>
            </a:r>
            <a:r>
              <a:rPr lang="es-CO" dirty="0" err="1"/>
              <a:t>Breuer</a:t>
            </a:r>
            <a:r>
              <a:rPr lang="es-CO" dirty="0"/>
              <a:t> que provocaba fluctuaciones en sus estados de mejoría y empeoramiento de acuerdo a si el doctor estaba presente o no.</a:t>
            </a:r>
          </a:p>
          <a:p>
            <a:r>
              <a:rPr lang="es-CO" dirty="0"/>
              <a:t>A mediados de 1882, ante los celos de su esposa, Matilde, por dedicarle demasiado tiempo a la paciente, y dada la desaparición eventual de todos los síntomas histéricos de Bertha por el proceso de catarsis, </a:t>
            </a:r>
            <a:r>
              <a:rPr lang="es-CO" dirty="0" err="1"/>
              <a:t>Breuer</a:t>
            </a:r>
            <a:r>
              <a:rPr lang="es-CO" dirty="0"/>
              <a:t> informa a ésta última que da por terminado el tratamiento. No obstante, esa misma noche se le solicita con urgencia en casa de la paciente, a la que descubre confusa, contorsionándose y con agudos dolores abdominales. Inquirida por sus dolencias, ésta responde a viva voz que está por “parir al hijo del Dr. </a:t>
            </a:r>
            <a:r>
              <a:rPr lang="es-CO" dirty="0" err="1"/>
              <a:t>Breuer</a:t>
            </a:r>
            <a:r>
              <a:rPr lang="es-CO" dirty="0"/>
              <a:t>”.</a:t>
            </a:r>
          </a:p>
          <a:p>
            <a:r>
              <a:rPr lang="es-CO" dirty="0"/>
              <a:t>Escandalizado ante tal escena de embarazo psicológico, y reconociendo que el tratamiento no había surtido efecto, </a:t>
            </a:r>
            <a:r>
              <a:rPr lang="es-CO" dirty="0" err="1"/>
              <a:t>Breuer</a:t>
            </a:r>
            <a:r>
              <a:rPr lang="es-CO" dirty="0"/>
              <a:t> opta por transferir a Bertha </a:t>
            </a:r>
            <a:r>
              <a:rPr lang="es-CO" dirty="0" err="1"/>
              <a:t>Pappenheim</a:t>
            </a:r>
            <a:r>
              <a:rPr lang="es-CO" dirty="0"/>
              <a:t> al cuidado de Freud.</a:t>
            </a:r>
          </a:p>
          <a:p>
            <a:endParaRPr lang="es-CO" dirty="0"/>
          </a:p>
        </p:txBody>
      </p:sp>
    </p:spTree>
    <p:extLst>
      <p:ext uri="{BB962C8B-B14F-4D97-AF65-F5344CB8AC3E}">
        <p14:creationId xmlns:p14="http://schemas.microsoft.com/office/powerpoint/2010/main" val="1094603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fontScale="32500" lnSpcReduction="20000"/>
          </a:bodyPr>
          <a:lstStyle/>
          <a:p>
            <a:r>
              <a:rPr lang="es-CO" dirty="0"/>
              <a:t>Sin embargo, a la larga este fracaso arrojó resultados muy positivos que </a:t>
            </a:r>
            <a:r>
              <a:rPr lang="es-CO" dirty="0" err="1"/>
              <a:t>Breuer</a:t>
            </a:r>
            <a:r>
              <a:rPr lang="es-CO" dirty="0"/>
              <a:t> y Freud aprovecharon. </a:t>
            </a:r>
            <a:r>
              <a:rPr lang="es-CO" dirty="0" err="1"/>
              <a:t>Breuer</a:t>
            </a:r>
            <a:r>
              <a:rPr lang="es-CO" dirty="0"/>
              <a:t> descubrió que los pacientes histéricos no tenían dolencias físicas sino que, en realidad, sus síntomas eran el resultado de la acción permanente de ciertas experiencias traumáticas del pasado que por su inadmisibilidad se habían reprimido, aunque no olvidado, y además, que al liberar dichos pensamientos reprimidos, exteriorizándolos y aceptándolos de manera consciente, los síntomas desaparecían.</a:t>
            </a:r>
          </a:p>
          <a:p>
            <a:r>
              <a:rPr lang="es-CO" dirty="0" err="1"/>
              <a:t>Breuer</a:t>
            </a:r>
            <a:r>
              <a:rPr lang="es-CO" dirty="0"/>
              <a:t> no hace público sus descubrimientos en relación con al tratamiento de Anna O., pero si le ofrece a Freud utilizar el método catártico en los pacientes de éste. Freud, basándose en dicho método, opta por dejar de lado la hipnosis y en su lugar establece el procedimiento de “asociación libre”. De esta manera, ambos van desarrollando una forma revolucionaria de psicoterapia que desemboca, en 1893, en la publicación de “la comunicación preliminar” de </a:t>
            </a:r>
            <a:r>
              <a:rPr lang="es-CO" dirty="0" err="1"/>
              <a:t>Breuer</a:t>
            </a:r>
            <a:r>
              <a:rPr lang="es-CO" dirty="0"/>
              <a:t>-Freud sobre el mecanismo psíquico de los fenómenos histéricos, y en 1895, en los “Estudios sobre la histeria”.</a:t>
            </a:r>
          </a:p>
          <a:p>
            <a:r>
              <a:rPr lang="es-CO" dirty="0"/>
              <a:t>Ya en 1891 la relación entre </a:t>
            </a:r>
            <a:r>
              <a:rPr lang="es-CO" dirty="0" err="1"/>
              <a:t>Breuer</a:t>
            </a:r>
            <a:r>
              <a:rPr lang="es-CO" dirty="0"/>
              <a:t> y Freud había comenzado a decaer debido a varias discusiones en el campo de lo científico. </a:t>
            </a:r>
            <a:r>
              <a:rPr lang="es-CO" dirty="0" err="1"/>
              <a:t>Breuer</a:t>
            </a:r>
            <a:r>
              <a:rPr lang="es-CO" dirty="0"/>
              <a:t> se apegaba a una concepción cientificista clásica que no aceptaba la separación total entre </a:t>
            </a:r>
            <a:r>
              <a:rPr lang="es-CO" dirty="0">
                <a:hlinkClick r:id="rId2" tooltip="Fisiología"/>
              </a:rPr>
              <a:t>fisiología</a:t>
            </a:r>
            <a:r>
              <a:rPr lang="es-CO" dirty="0"/>
              <a:t> y </a:t>
            </a:r>
            <a:r>
              <a:rPr lang="es-CO" dirty="0">
                <a:hlinkClick r:id="rId3" tooltip="Psicología"/>
              </a:rPr>
              <a:t>psicología</a:t>
            </a:r>
            <a:r>
              <a:rPr lang="es-CO" dirty="0"/>
              <a:t>, mientras que Freud bogaba por la creación de todo un sistema teórico nuevo para la psicología y una independencia absoluta de cualquier otra rama médica. Por otro lado, </a:t>
            </a:r>
            <a:r>
              <a:rPr lang="es-CO" dirty="0" err="1"/>
              <a:t>Breuer</a:t>
            </a:r>
            <a:r>
              <a:rPr lang="es-CO" dirty="0"/>
              <a:t> concebía al método catártico con la </a:t>
            </a:r>
            <a:r>
              <a:rPr lang="es-CO" dirty="0">
                <a:hlinkClick r:id="rId4" tooltip="Hipnosis"/>
              </a:rPr>
              <a:t>hipnosis</a:t>
            </a:r>
            <a:r>
              <a:rPr lang="es-CO" dirty="0"/>
              <a:t>, pero sin la adopción de la “</a:t>
            </a:r>
            <a:r>
              <a:rPr lang="es-CO" dirty="0">
                <a:hlinkClick r:id="rId5" tooltip="Asociación libre"/>
              </a:rPr>
              <a:t>asociación libre</a:t>
            </a:r>
            <a:r>
              <a:rPr lang="es-CO" dirty="0"/>
              <a:t>” ni otras modificaciones y ampliaciones sugeridas por Freud. Pero lo que algunos autores consideran el desacuerdo que precipitó el fin de la amistad fue la discusión sobre los recuerdos infantiles y la seducción. Freud consideraba que sus pacientes neuróticos habían sido seducidos en la infancia, en cambio </a:t>
            </a:r>
            <a:r>
              <a:rPr lang="es-CO" dirty="0" err="1"/>
              <a:t>Breuer</a:t>
            </a:r>
            <a:r>
              <a:rPr lang="es-CO" dirty="0"/>
              <a:t> creía que tales seducciones nunca habían existido sino que eran recuerdos de fantasías infantiles. Sobre este último punto, y con el tiempo, Freud daría la razón a </a:t>
            </a:r>
            <a:r>
              <a:rPr lang="es-CO" dirty="0" err="1"/>
              <a:t>Breuer</a:t>
            </a:r>
            <a:r>
              <a:rPr lang="es-CO" dirty="0"/>
              <a:t>.</a:t>
            </a:r>
          </a:p>
          <a:p>
            <a:r>
              <a:rPr lang="es-CO" dirty="0"/>
              <a:t>La amistad terminó por romperse definitivamente para el año de la publicación de </a:t>
            </a:r>
            <a:r>
              <a:rPr lang="es-CO" i="1" dirty="0"/>
              <a:t>Estudios sobre la Histeria</a:t>
            </a:r>
            <a:r>
              <a:rPr lang="es-CO" dirty="0"/>
              <a:t>, en 1895.</a:t>
            </a:r>
          </a:p>
          <a:p>
            <a:r>
              <a:rPr lang="es-CO" dirty="0" err="1"/>
              <a:t>Breuer</a:t>
            </a:r>
            <a:r>
              <a:rPr lang="es-CO" dirty="0"/>
              <a:t> desistió de continuar con los estudios sobre el </a:t>
            </a:r>
            <a:r>
              <a:rPr lang="es-CO" dirty="0">
                <a:hlinkClick r:id="rId6" tooltip="Psicoanálisis"/>
              </a:rPr>
              <a:t>psicoanálisis</a:t>
            </a:r>
            <a:r>
              <a:rPr lang="es-CO" dirty="0"/>
              <a:t>. Prefirió seguir con el ejercicio clínico en su consulta privada, como lo venía haciendo desde hacía mucho tiempo. Con todo, siguió de cerca la carrera de su ex amigo, al que le tenía respeto sumo aunque no compartieran los mismos puntos de vista. Freud reconoció el carácter anticipatorio de los estudios de </a:t>
            </a:r>
            <a:r>
              <a:rPr lang="es-CO" dirty="0" err="1"/>
              <a:t>Breuer</a:t>
            </a:r>
            <a:r>
              <a:rPr lang="es-CO" dirty="0"/>
              <a:t> respecto al psicoanálisis, pero advirtió que había diferencias fundamentales entre las concepciones de </a:t>
            </a:r>
            <a:r>
              <a:rPr lang="es-CO" dirty="0" err="1"/>
              <a:t>Breuer</a:t>
            </a:r>
            <a:r>
              <a:rPr lang="es-CO" dirty="0"/>
              <a:t> y la propia, especialmente en cuanto que </a:t>
            </a:r>
            <a:r>
              <a:rPr lang="es-CO" dirty="0" err="1"/>
              <a:t>Breuer</a:t>
            </a:r>
            <a:r>
              <a:rPr lang="es-CO" dirty="0"/>
              <a:t> tendía a una teoría fisiológica "</a:t>
            </a:r>
            <a:r>
              <a:rPr lang="es-CO" dirty="0" err="1"/>
              <a:t>hipnoide</a:t>
            </a:r>
            <a:r>
              <a:rPr lang="es-CO" dirty="0"/>
              <a:t>", a diferencia de la teoría de la "defensa" (llamada luego, "</a:t>
            </a:r>
            <a:r>
              <a:rPr lang="es-CO" dirty="0">
                <a:hlinkClick r:id="rId7" tooltip="Represión"/>
              </a:rPr>
              <a:t>represión</a:t>
            </a:r>
            <a:r>
              <a:rPr lang="es-CO" dirty="0"/>
              <a:t>") propugnada por Freud.</a:t>
            </a:r>
          </a:p>
          <a:p>
            <a:r>
              <a:rPr lang="es-CO" dirty="0"/>
              <a:t>Entre otras tantas teorías, a </a:t>
            </a:r>
            <a:r>
              <a:rPr lang="es-CO" dirty="0" err="1"/>
              <a:t>Breuer</a:t>
            </a:r>
            <a:r>
              <a:rPr lang="es-CO" dirty="0"/>
              <a:t> se le atribuye el concepto de que la </a:t>
            </a:r>
            <a:r>
              <a:rPr lang="es-CO" dirty="0">
                <a:hlinkClick r:id="rId8" tooltip="Percepción"/>
              </a:rPr>
              <a:t>percepción</a:t>
            </a:r>
            <a:r>
              <a:rPr lang="es-CO" dirty="0"/>
              <a:t> y la </a:t>
            </a:r>
            <a:r>
              <a:rPr lang="es-CO" dirty="0">
                <a:hlinkClick r:id="rId9" tooltip="Memoria (proceso)"/>
              </a:rPr>
              <a:t>memoria</a:t>
            </a:r>
            <a:r>
              <a:rPr lang="es-CO" dirty="0"/>
              <a:t> son procesos psíquicos completamente distintos, y de haber desarrollado una teoría de las </a:t>
            </a:r>
            <a:r>
              <a:rPr lang="es-CO" dirty="0">
                <a:hlinkClick r:id="rId10" tooltip="Alucinación"/>
              </a:rPr>
              <a:t>alucinaciones</a:t>
            </a:r>
            <a:r>
              <a:rPr lang="es-CO" dirty="0"/>
              <a:t>.</a:t>
            </a:r>
          </a:p>
          <a:p>
            <a:r>
              <a:rPr lang="es-CO" dirty="0"/>
              <a:t>Sin duda alguna, Josef </a:t>
            </a:r>
            <a:r>
              <a:rPr lang="es-CO" dirty="0" err="1"/>
              <a:t>Breuer</a:t>
            </a:r>
            <a:r>
              <a:rPr lang="es-CO" dirty="0"/>
              <a:t> fue un personaje de gran influencia en el proceso teórico de la psicología, a pesar de haber sido subestimada su influencia en los conceptos de Sigmund Freud.</a:t>
            </a:r>
          </a:p>
          <a:p>
            <a:r>
              <a:rPr lang="es-CO" dirty="0" err="1"/>
              <a:t>Breuer</a:t>
            </a:r>
            <a:r>
              <a:rPr lang="es-CO" dirty="0"/>
              <a:t> es reconocido como uno de los mejores fisiólogos y psicólogos de Viena. Fallece en la misma ciudad que lo vio nacer, el 20 de junio de 1925, a los 83 años.</a:t>
            </a:r>
          </a:p>
          <a:p>
            <a:endParaRPr lang="es-CO" dirty="0"/>
          </a:p>
        </p:txBody>
      </p:sp>
    </p:spTree>
    <p:extLst>
      <p:ext uri="{BB962C8B-B14F-4D97-AF65-F5344CB8AC3E}">
        <p14:creationId xmlns:p14="http://schemas.microsoft.com/office/powerpoint/2010/main" val="921921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2400" dirty="0" smtClean="0"/>
              <a:t>Parálisis histéricas – IV parte del texto</a:t>
            </a:r>
            <a:br>
              <a:rPr lang="es-CO" sz="2400" dirty="0" smtClean="0"/>
            </a:br>
            <a:r>
              <a:rPr lang="es-CO" sz="2400" dirty="0" smtClean="0"/>
              <a:t>Elaborada probablemente en 1893</a:t>
            </a:r>
            <a:endParaRPr lang="es-CO" sz="2400" dirty="0"/>
          </a:p>
        </p:txBody>
      </p:sp>
      <p:graphicFrame>
        <p:nvGraphicFramePr>
          <p:cNvPr id="6" name="Content Placeholder 5"/>
          <p:cNvGraphicFramePr>
            <a:graphicFrameLocks noGrp="1"/>
          </p:cNvGraphicFramePr>
          <p:nvPr>
            <p:ph idx="1"/>
          </p:nvPr>
        </p:nvGraphicFramePr>
        <p:xfrm>
          <a:off x="866775" y="2489200"/>
          <a:ext cx="6343650" cy="3855720"/>
        </p:xfrm>
        <a:graphic>
          <a:graphicData uri="http://schemas.openxmlformats.org/drawingml/2006/table">
            <a:tbl>
              <a:tblPr firstRow="1" bandRow="1">
                <a:tableStyleId>{5C22544A-7EE6-4342-B048-85BDC9FD1C3A}</a:tableStyleId>
              </a:tblPr>
              <a:tblGrid>
                <a:gridCol w="3171825"/>
                <a:gridCol w="3171825"/>
              </a:tblGrid>
              <a:tr h="370840">
                <a:tc rowSpan="2">
                  <a:txBody>
                    <a:bodyPr/>
                    <a:lstStyle/>
                    <a:p>
                      <a:pPr>
                        <a:lnSpc>
                          <a:spcPct val="115000"/>
                        </a:lnSpc>
                        <a:spcAft>
                          <a:spcPts val="0"/>
                        </a:spcAft>
                      </a:pPr>
                      <a:r>
                        <a:rPr lang="es-ES" sz="2000" dirty="0">
                          <a:solidFill>
                            <a:srgbClr val="222222"/>
                          </a:solidFill>
                          <a:latin typeface="Arial"/>
                          <a:ea typeface="Times New Roman"/>
                          <a:cs typeface="Times New Roman"/>
                        </a:rPr>
                        <a:t>No </a:t>
                      </a:r>
                      <a:r>
                        <a:rPr lang="es-ES" sz="2000" dirty="0" smtClean="0">
                          <a:solidFill>
                            <a:srgbClr val="222222"/>
                          </a:solidFill>
                          <a:latin typeface="Arial"/>
                          <a:ea typeface="Times New Roman"/>
                          <a:cs typeface="Times New Roman"/>
                        </a:rPr>
                        <a:t>cumplen </a:t>
                      </a:r>
                      <a:r>
                        <a:rPr lang="es-ES" sz="2000" dirty="0">
                          <a:solidFill>
                            <a:srgbClr val="222222"/>
                          </a:solidFill>
                          <a:latin typeface="Arial"/>
                          <a:ea typeface="Times New Roman"/>
                          <a:cs typeface="Times New Roman"/>
                        </a:rPr>
                        <a:t>las leyes estrictas de la parálisis cerebral </a:t>
                      </a:r>
                      <a:endParaRPr lang="es-CO" sz="2000" dirty="0">
                        <a:latin typeface="Calibri"/>
                        <a:ea typeface="Calibri"/>
                        <a:cs typeface="Times New Roman"/>
                      </a:endParaRPr>
                    </a:p>
                  </a:txBody>
                  <a:tcPr marL="52864" marR="52864" marT="0" marB="0">
                    <a:solidFill>
                      <a:schemeClr val="accent1">
                        <a:lumMod val="60000"/>
                        <a:lumOff val="40000"/>
                      </a:schemeClr>
                    </a:solidFill>
                  </a:tcPr>
                </a:tc>
                <a:tc>
                  <a:txBody>
                    <a:bodyPr/>
                    <a:lstStyle/>
                    <a:p>
                      <a:pPr>
                        <a:lnSpc>
                          <a:spcPct val="115000"/>
                        </a:lnSpc>
                        <a:spcAft>
                          <a:spcPts val="0"/>
                        </a:spcAft>
                      </a:pPr>
                      <a:r>
                        <a:rPr lang="es-ES" sz="2000" dirty="0">
                          <a:solidFill>
                            <a:srgbClr val="222222"/>
                          </a:solidFill>
                          <a:latin typeface="Arial"/>
                          <a:ea typeface="Times New Roman"/>
                          <a:cs typeface="Times New Roman"/>
                        </a:rPr>
                        <a:t>Nunca </a:t>
                      </a:r>
                      <a:r>
                        <a:rPr lang="es-ES" sz="2000" dirty="0" smtClean="0">
                          <a:solidFill>
                            <a:srgbClr val="222222"/>
                          </a:solidFill>
                          <a:latin typeface="Arial"/>
                          <a:ea typeface="Times New Roman"/>
                          <a:cs typeface="Times New Roman"/>
                        </a:rPr>
                        <a:t>simulan </a:t>
                      </a:r>
                      <a:r>
                        <a:rPr lang="es-ES" sz="2000" dirty="0">
                          <a:solidFill>
                            <a:srgbClr val="222222"/>
                          </a:solidFill>
                          <a:latin typeface="Arial"/>
                          <a:ea typeface="Times New Roman"/>
                          <a:cs typeface="Times New Roman"/>
                        </a:rPr>
                        <a:t>las parálisis </a:t>
                      </a:r>
                      <a:r>
                        <a:rPr lang="es-ES" sz="2000" dirty="0" err="1" smtClean="0">
                          <a:solidFill>
                            <a:srgbClr val="222222"/>
                          </a:solidFill>
                          <a:latin typeface="Arial"/>
                          <a:ea typeface="Times New Roman"/>
                          <a:cs typeface="Times New Roman"/>
                        </a:rPr>
                        <a:t>Periferico</a:t>
                      </a:r>
                      <a:r>
                        <a:rPr lang="es-ES" sz="2000" dirty="0" smtClean="0">
                          <a:solidFill>
                            <a:srgbClr val="222222"/>
                          </a:solidFill>
                          <a:latin typeface="Arial"/>
                          <a:ea typeface="Times New Roman"/>
                          <a:cs typeface="Times New Roman"/>
                        </a:rPr>
                        <a:t>-espinales</a:t>
                      </a:r>
                      <a:endParaRPr lang="es-CO" sz="2000" dirty="0">
                        <a:latin typeface="Calibri"/>
                        <a:ea typeface="Calibri"/>
                        <a:cs typeface="Times New Roman"/>
                      </a:endParaRPr>
                    </a:p>
                  </a:txBody>
                  <a:tcPr marL="52864" marR="52864" marT="0" marB="0">
                    <a:solidFill>
                      <a:schemeClr val="accent1">
                        <a:lumMod val="60000"/>
                        <a:lumOff val="40000"/>
                      </a:schemeClr>
                    </a:solidFill>
                  </a:tcPr>
                </a:tc>
              </a:tr>
              <a:tr h="370840">
                <a:tc vMerge="1">
                  <a:txBody>
                    <a:bodyPr/>
                    <a:lstStyle/>
                    <a:p>
                      <a:endParaRPr lang="es-CO"/>
                    </a:p>
                  </a:txBody>
                  <a:tcPr/>
                </a:tc>
                <a:tc>
                  <a:txBody>
                    <a:bodyPr/>
                    <a:lstStyle/>
                    <a:p>
                      <a:pPr>
                        <a:lnSpc>
                          <a:spcPct val="115000"/>
                        </a:lnSpc>
                        <a:spcAft>
                          <a:spcPts val="0"/>
                        </a:spcAft>
                      </a:pPr>
                      <a:r>
                        <a:rPr lang="es-ES" sz="2000" dirty="0">
                          <a:solidFill>
                            <a:srgbClr val="222222"/>
                          </a:solidFill>
                          <a:latin typeface="Arial"/>
                          <a:ea typeface="Times New Roman"/>
                          <a:cs typeface="Times New Roman"/>
                        </a:rPr>
                        <a:t>No </a:t>
                      </a:r>
                      <a:r>
                        <a:rPr lang="es-ES" sz="2000" dirty="0" smtClean="0">
                          <a:solidFill>
                            <a:srgbClr val="222222"/>
                          </a:solidFill>
                          <a:latin typeface="Arial"/>
                          <a:ea typeface="Times New Roman"/>
                          <a:cs typeface="Times New Roman"/>
                        </a:rPr>
                        <a:t>tienen </a:t>
                      </a:r>
                      <a:r>
                        <a:rPr lang="es-ES" sz="2000" dirty="0">
                          <a:solidFill>
                            <a:srgbClr val="222222"/>
                          </a:solidFill>
                          <a:latin typeface="Arial"/>
                          <a:ea typeface="Times New Roman"/>
                          <a:cs typeface="Times New Roman"/>
                        </a:rPr>
                        <a:t>el carácter de  disociación de las parálisis </a:t>
                      </a:r>
                      <a:r>
                        <a:rPr lang="es-ES" sz="2000" dirty="0" err="1" smtClean="0">
                          <a:solidFill>
                            <a:srgbClr val="222222"/>
                          </a:solidFill>
                          <a:latin typeface="Arial"/>
                          <a:ea typeface="Times New Roman"/>
                          <a:cs typeface="Times New Roman"/>
                        </a:rPr>
                        <a:t>Periferico</a:t>
                      </a:r>
                      <a:r>
                        <a:rPr lang="es-ES" sz="2000" dirty="0" smtClean="0">
                          <a:solidFill>
                            <a:srgbClr val="222222"/>
                          </a:solidFill>
                          <a:latin typeface="Arial"/>
                          <a:ea typeface="Times New Roman"/>
                          <a:cs typeface="Times New Roman"/>
                        </a:rPr>
                        <a:t>-espinales</a:t>
                      </a:r>
                      <a:endParaRPr lang="es-CO" sz="2000" dirty="0">
                        <a:latin typeface="Calibri"/>
                        <a:ea typeface="Calibri"/>
                        <a:cs typeface="Times New Roman"/>
                      </a:endParaRPr>
                    </a:p>
                  </a:txBody>
                  <a:tcPr marL="52864" marR="52864" marT="0" marB="0"/>
                </a:tc>
              </a:tr>
              <a:tr h="37084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2000" dirty="0" smtClean="0">
                          <a:solidFill>
                            <a:schemeClr val="accent2">
                              <a:lumMod val="75000"/>
                            </a:schemeClr>
                          </a:solidFill>
                          <a:latin typeface="Arial"/>
                          <a:ea typeface="Times New Roman"/>
                          <a:cs typeface="Times New Roman"/>
                        </a:rPr>
                        <a:t>“Se trata de una parálisis de </a:t>
                      </a:r>
                      <a:r>
                        <a:rPr lang="es-ES" sz="2000" b="1" dirty="0" smtClean="0">
                          <a:solidFill>
                            <a:schemeClr val="accent2">
                              <a:lumMod val="75000"/>
                            </a:schemeClr>
                          </a:solidFill>
                          <a:latin typeface="Arial"/>
                          <a:ea typeface="Times New Roman"/>
                          <a:cs typeface="Times New Roman"/>
                        </a:rPr>
                        <a:t>representación</a:t>
                      </a:r>
                      <a:r>
                        <a:rPr lang="es-ES" sz="2000" dirty="0" smtClean="0">
                          <a:solidFill>
                            <a:schemeClr val="accent2">
                              <a:lumMod val="75000"/>
                            </a:schemeClr>
                          </a:solidFill>
                          <a:latin typeface="Arial"/>
                          <a:ea typeface="Times New Roman"/>
                          <a:cs typeface="Times New Roman"/>
                        </a:rPr>
                        <a:t> cuya representación debe ser descubierta” </a:t>
                      </a:r>
                      <a:endParaRPr lang="es-CO" sz="2000" dirty="0" smtClean="0">
                        <a:solidFill>
                          <a:schemeClr val="accent2">
                            <a:lumMod val="75000"/>
                          </a:schemeClr>
                        </a:solidFill>
                        <a:latin typeface="Calibri"/>
                        <a:ea typeface="Calibri"/>
                        <a:cs typeface="Times New Roman"/>
                      </a:endParaRPr>
                    </a:p>
                    <a:p>
                      <a:pPr algn="ctr">
                        <a:lnSpc>
                          <a:spcPct val="115000"/>
                        </a:lnSpc>
                        <a:spcAft>
                          <a:spcPts val="0"/>
                        </a:spcAft>
                      </a:pPr>
                      <a:endParaRPr lang="es-ES" sz="2000" dirty="0">
                        <a:solidFill>
                          <a:srgbClr val="222222"/>
                        </a:solidFill>
                        <a:latin typeface="Arial"/>
                        <a:ea typeface="Times New Roman"/>
                        <a:cs typeface="Times New Roman"/>
                      </a:endParaRPr>
                    </a:p>
                  </a:txBody>
                  <a:tcPr marL="52864" marR="52864" marT="0" marB="0"/>
                </a:tc>
                <a:tc>
                  <a:txBody>
                    <a:bodyPr/>
                    <a:lstStyle/>
                    <a:p>
                      <a:pPr>
                        <a:lnSpc>
                          <a:spcPct val="115000"/>
                        </a:lnSpc>
                        <a:spcAft>
                          <a:spcPts val="0"/>
                        </a:spcAft>
                      </a:pPr>
                      <a:r>
                        <a:rPr lang="es-ES" sz="2000" dirty="0">
                          <a:solidFill>
                            <a:srgbClr val="222222"/>
                          </a:solidFill>
                          <a:latin typeface="Arial"/>
                          <a:ea typeface="Times New Roman"/>
                          <a:cs typeface="Times New Roman"/>
                        </a:rPr>
                        <a:t>Ley de afección periférico espinal NO se cumple</a:t>
                      </a:r>
                      <a:endParaRPr lang="es-CO" sz="2000" dirty="0">
                        <a:latin typeface="Calibri"/>
                        <a:ea typeface="Calibri"/>
                        <a:cs typeface="Times New Roman"/>
                      </a:endParaRPr>
                    </a:p>
                  </a:txBody>
                  <a:tcPr marL="52864" marR="52864" marT="0" marB="0"/>
                </a:tc>
              </a:tr>
            </a:tbl>
          </a:graphicData>
        </a:graphic>
      </p:graphicFrame>
    </p:spTree>
    <p:extLst>
      <p:ext uri="{BB962C8B-B14F-4D97-AF65-F5344CB8AC3E}">
        <p14:creationId xmlns:p14="http://schemas.microsoft.com/office/powerpoint/2010/main" val="3074514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Parálisis histéricas</a:t>
            </a:r>
            <a:endParaRPr lang="es-CO" dirty="0"/>
          </a:p>
        </p:txBody>
      </p:sp>
      <p:graphicFrame>
        <p:nvGraphicFramePr>
          <p:cNvPr id="6" name="Content Placeholder 5"/>
          <p:cNvGraphicFramePr>
            <a:graphicFrameLocks noGrp="1"/>
          </p:cNvGraphicFramePr>
          <p:nvPr>
            <p:ph idx="1"/>
          </p:nvPr>
        </p:nvGraphicFramePr>
        <p:xfrm>
          <a:off x="866775" y="2489200"/>
          <a:ext cx="6343650" cy="3855720"/>
        </p:xfrm>
        <a:graphic>
          <a:graphicData uri="http://schemas.openxmlformats.org/drawingml/2006/table">
            <a:tbl>
              <a:tblPr firstRow="1" bandRow="1">
                <a:tableStyleId>{5C22544A-7EE6-4342-B048-85BDC9FD1C3A}</a:tableStyleId>
              </a:tblPr>
              <a:tblGrid>
                <a:gridCol w="3171825"/>
                <a:gridCol w="3171825"/>
              </a:tblGrid>
              <a:tr h="370840">
                <a:tc rowSpan="2">
                  <a:txBody>
                    <a:bodyPr/>
                    <a:lstStyle/>
                    <a:p>
                      <a:pPr>
                        <a:lnSpc>
                          <a:spcPct val="115000"/>
                        </a:lnSpc>
                        <a:spcAft>
                          <a:spcPts val="0"/>
                        </a:spcAft>
                      </a:pPr>
                      <a:r>
                        <a:rPr lang="es-ES" sz="2000" dirty="0">
                          <a:solidFill>
                            <a:srgbClr val="222222"/>
                          </a:solidFill>
                          <a:latin typeface="Arial"/>
                          <a:ea typeface="Times New Roman"/>
                          <a:cs typeface="Times New Roman"/>
                        </a:rPr>
                        <a:t>No </a:t>
                      </a:r>
                      <a:r>
                        <a:rPr lang="es-ES" sz="2000" dirty="0" smtClean="0">
                          <a:solidFill>
                            <a:srgbClr val="222222"/>
                          </a:solidFill>
                          <a:latin typeface="Arial"/>
                          <a:ea typeface="Times New Roman"/>
                          <a:cs typeface="Times New Roman"/>
                        </a:rPr>
                        <a:t>cumplen </a:t>
                      </a:r>
                      <a:r>
                        <a:rPr lang="es-ES" sz="2000" dirty="0">
                          <a:solidFill>
                            <a:srgbClr val="222222"/>
                          </a:solidFill>
                          <a:latin typeface="Arial"/>
                          <a:ea typeface="Times New Roman"/>
                          <a:cs typeface="Times New Roman"/>
                        </a:rPr>
                        <a:t>las leyes estrictas de la parálisis cerebral </a:t>
                      </a:r>
                      <a:endParaRPr lang="es-CO" sz="2000" dirty="0">
                        <a:latin typeface="Calibri"/>
                        <a:ea typeface="Calibri"/>
                        <a:cs typeface="Times New Roman"/>
                      </a:endParaRPr>
                    </a:p>
                  </a:txBody>
                  <a:tcPr marL="52864" marR="52864" marT="0" marB="0">
                    <a:solidFill>
                      <a:schemeClr val="accent1">
                        <a:lumMod val="60000"/>
                        <a:lumOff val="40000"/>
                      </a:schemeClr>
                    </a:solidFill>
                  </a:tcPr>
                </a:tc>
                <a:tc>
                  <a:txBody>
                    <a:bodyPr/>
                    <a:lstStyle/>
                    <a:p>
                      <a:pPr>
                        <a:lnSpc>
                          <a:spcPct val="115000"/>
                        </a:lnSpc>
                        <a:spcAft>
                          <a:spcPts val="0"/>
                        </a:spcAft>
                      </a:pPr>
                      <a:r>
                        <a:rPr lang="es-ES" sz="2000" dirty="0">
                          <a:solidFill>
                            <a:srgbClr val="222222"/>
                          </a:solidFill>
                          <a:latin typeface="Arial"/>
                          <a:ea typeface="Times New Roman"/>
                          <a:cs typeface="Times New Roman"/>
                        </a:rPr>
                        <a:t>Nunca </a:t>
                      </a:r>
                      <a:r>
                        <a:rPr lang="es-ES" sz="2000" dirty="0" smtClean="0">
                          <a:solidFill>
                            <a:srgbClr val="222222"/>
                          </a:solidFill>
                          <a:latin typeface="Arial"/>
                          <a:ea typeface="Times New Roman"/>
                          <a:cs typeface="Times New Roman"/>
                        </a:rPr>
                        <a:t>simulan </a:t>
                      </a:r>
                      <a:r>
                        <a:rPr lang="es-ES" sz="2000" dirty="0">
                          <a:solidFill>
                            <a:srgbClr val="222222"/>
                          </a:solidFill>
                          <a:latin typeface="Arial"/>
                          <a:ea typeface="Times New Roman"/>
                          <a:cs typeface="Times New Roman"/>
                        </a:rPr>
                        <a:t>las parálisis </a:t>
                      </a:r>
                      <a:r>
                        <a:rPr lang="es-ES" sz="2000" dirty="0" err="1" smtClean="0">
                          <a:solidFill>
                            <a:srgbClr val="222222"/>
                          </a:solidFill>
                          <a:latin typeface="Arial"/>
                          <a:ea typeface="Times New Roman"/>
                          <a:cs typeface="Times New Roman"/>
                        </a:rPr>
                        <a:t>Periferico</a:t>
                      </a:r>
                      <a:r>
                        <a:rPr lang="es-ES" sz="2000" dirty="0" smtClean="0">
                          <a:solidFill>
                            <a:srgbClr val="222222"/>
                          </a:solidFill>
                          <a:latin typeface="Arial"/>
                          <a:ea typeface="Times New Roman"/>
                          <a:cs typeface="Times New Roman"/>
                        </a:rPr>
                        <a:t>-espinales</a:t>
                      </a:r>
                      <a:endParaRPr lang="es-CO" sz="2000" dirty="0">
                        <a:latin typeface="Calibri"/>
                        <a:ea typeface="Calibri"/>
                        <a:cs typeface="Times New Roman"/>
                      </a:endParaRPr>
                    </a:p>
                  </a:txBody>
                  <a:tcPr marL="52864" marR="52864" marT="0" marB="0">
                    <a:solidFill>
                      <a:schemeClr val="accent1">
                        <a:lumMod val="60000"/>
                        <a:lumOff val="40000"/>
                      </a:schemeClr>
                    </a:solidFill>
                  </a:tcPr>
                </a:tc>
              </a:tr>
              <a:tr h="370840">
                <a:tc vMerge="1">
                  <a:txBody>
                    <a:bodyPr/>
                    <a:lstStyle/>
                    <a:p>
                      <a:endParaRPr lang="es-CO"/>
                    </a:p>
                  </a:txBody>
                  <a:tcPr/>
                </a:tc>
                <a:tc>
                  <a:txBody>
                    <a:bodyPr/>
                    <a:lstStyle/>
                    <a:p>
                      <a:pPr>
                        <a:lnSpc>
                          <a:spcPct val="115000"/>
                        </a:lnSpc>
                        <a:spcAft>
                          <a:spcPts val="0"/>
                        </a:spcAft>
                      </a:pPr>
                      <a:r>
                        <a:rPr lang="es-ES" sz="2000" dirty="0">
                          <a:solidFill>
                            <a:srgbClr val="222222"/>
                          </a:solidFill>
                          <a:latin typeface="Arial"/>
                          <a:ea typeface="Times New Roman"/>
                          <a:cs typeface="Times New Roman"/>
                        </a:rPr>
                        <a:t>No </a:t>
                      </a:r>
                      <a:r>
                        <a:rPr lang="es-ES" sz="2000" dirty="0" smtClean="0">
                          <a:solidFill>
                            <a:srgbClr val="222222"/>
                          </a:solidFill>
                          <a:latin typeface="Arial"/>
                          <a:ea typeface="Times New Roman"/>
                          <a:cs typeface="Times New Roman"/>
                        </a:rPr>
                        <a:t>tienen </a:t>
                      </a:r>
                      <a:r>
                        <a:rPr lang="es-ES" sz="2000" dirty="0">
                          <a:solidFill>
                            <a:srgbClr val="222222"/>
                          </a:solidFill>
                          <a:latin typeface="Arial"/>
                          <a:ea typeface="Times New Roman"/>
                          <a:cs typeface="Times New Roman"/>
                        </a:rPr>
                        <a:t>el carácter de  disociación de las parálisis </a:t>
                      </a:r>
                      <a:r>
                        <a:rPr lang="es-ES" sz="2000" dirty="0" err="1" smtClean="0">
                          <a:solidFill>
                            <a:srgbClr val="222222"/>
                          </a:solidFill>
                          <a:latin typeface="Arial"/>
                          <a:ea typeface="Times New Roman"/>
                          <a:cs typeface="Times New Roman"/>
                        </a:rPr>
                        <a:t>Periferico</a:t>
                      </a:r>
                      <a:r>
                        <a:rPr lang="es-ES" sz="2000" dirty="0" smtClean="0">
                          <a:solidFill>
                            <a:srgbClr val="222222"/>
                          </a:solidFill>
                          <a:latin typeface="Arial"/>
                          <a:ea typeface="Times New Roman"/>
                          <a:cs typeface="Times New Roman"/>
                        </a:rPr>
                        <a:t>-espinales</a:t>
                      </a:r>
                      <a:endParaRPr lang="es-CO" sz="2000" dirty="0">
                        <a:latin typeface="Calibri"/>
                        <a:ea typeface="Calibri"/>
                        <a:cs typeface="Times New Roman"/>
                      </a:endParaRPr>
                    </a:p>
                  </a:txBody>
                  <a:tcPr marL="52864" marR="52864" marT="0" marB="0"/>
                </a:tc>
              </a:tr>
              <a:tr h="37084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2000" dirty="0" smtClean="0">
                          <a:solidFill>
                            <a:schemeClr val="accent2">
                              <a:lumMod val="75000"/>
                            </a:schemeClr>
                          </a:solidFill>
                          <a:latin typeface="Arial"/>
                          <a:ea typeface="Times New Roman"/>
                          <a:cs typeface="Times New Roman"/>
                        </a:rPr>
                        <a:t>“Se trata de una parálisis de </a:t>
                      </a:r>
                      <a:r>
                        <a:rPr lang="es-ES" sz="2000" b="1" dirty="0" smtClean="0">
                          <a:solidFill>
                            <a:schemeClr val="accent2">
                              <a:lumMod val="75000"/>
                            </a:schemeClr>
                          </a:solidFill>
                          <a:latin typeface="Arial"/>
                          <a:ea typeface="Times New Roman"/>
                          <a:cs typeface="Times New Roman"/>
                        </a:rPr>
                        <a:t>representación</a:t>
                      </a:r>
                      <a:r>
                        <a:rPr lang="es-ES" sz="2000" dirty="0" smtClean="0">
                          <a:solidFill>
                            <a:schemeClr val="accent2">
                              <a:lumMod val="75000"/>
                            </a:schemeClr>
                          </a:solidFill>
                          <a:latin typeface="Arial"/>
                          <a:ea typeface="Times New Roman"/>
                          <a:cs typeface="Times New Roman"/>
                        </a:rPr>
                        <a:t> cuya representación debe ser descubierta” </a:t>
                      </a:r>
                      <a:endParaRPr lang="es-CO" sz="2000" dirty="0" smtClean="0">
                        <a:solidFill>
                          <a:schemeClr val="accent2">
                            <a:lumMod val="75000"/>
                          </a:schemeClr>
                        </a:solidFill>
                        <a:latin typeface="Calibri"/>
                        <a:ea typeface="Calibri"/>
                        <a:cs typeface="Times New Roman"/>
                      </a:endParaRPr>
                    </a:p>
                    <a:p>
                      <a:pPr algn="ctr">
                        <a:lnSpc>
                          <a:spcPct val="115000"/>
                        </a:lnSpc>
                        <a:spcAft>
                          <a:spcPts val="0"/>
                        </a:spcAft>
                      </a:pPr>
                      <a:endParaRPr lang="es-ES" sz="2000" dirty="0">
                        <a:solidFill>
                          <a:srgbClr val="222222"/>
                        </a:solidFill>
                        <a:latin typeface="Arial"/>
                        <a:ea typeface="Times New Roman"/>
                        <a:cs typeface="Times New Roman"/>
                      </a:endParaRPr>
                    </a:p>
                  </a:txBody>
                  <a:tcPr marL="52864" marR="52864" marT="0" marB="0"/>
                </a:tc>
                <a:tc>
                  <a:txBody>
                    <a:bodyPr/>
                    <a:lstStyle/>
                    <a:p>
                      <a:pPr>
                        <a:lnSpc>
                          <a:spcPct val="115000"/>
                        </a:lnSpc>
                        <a:spcAft>
                          <a:spcPts val="0"/>
                        </a:spcAft>
                      </a:pPr>
                      <a:r>
                        <a:rPr lang="es-ES" sz="2000" dirty="0">
                          <a:solidFill>
                            <a:srgbClr val="222222"/>
                          </a:solidFill>
                          <a:latin typeface="Arial"/>
                          <a:ea typeface="Times New Roman"/>
                          <a:cs typeface="Times New Roman"/>
                        </a:rPr>
                        <a:t>Ley de afección periférico espinal NO se cumple</a:t>
                      </a:r>
                      <a:endParaRPr lang="es-CO" sz="2000" dirty="0">
                        <a:latin typeface="Calibri"/>
                        <a:ea typeface="Calibri"/>
                        <a:cs typeface="Times New Roman"/>
                      </a:endParaRPr>
                    </a:p>
                  </a:txBody>
                  <a:tcPr marL="52864" marR="52864" marT="0" marB="0"/>
                </a:tc>
              </a:tr>
            </a:tbl>
          </a:graphicData>
        </a:graphic>
      </p:graphicFrame>
    </p:spTree>
    <p:extLst>
      <p:ext uri="{BB962C8B-B14F-4D97-AF65-F5344CB8AC3E}">
        <p14:creationId xmlns:p14="http://schemas.microsoft.com/office/powerpoint/2010/main" val="3901713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504825" y="512763"/>
            <a:ext cx="7772400" cy="914400"/>
          </a:xfrm>
        </p:spPr>
        <p:txBody>
          <a:bodyPr>
            <a:normAutofit fontScale="90000"/>
          </a:bodyPr>
          <a:lstStyle/>
          <a:p>
            <a:pPr fontAlgn="auto">
              <a:spcAft>
                <a:spcPts val="0"/>
              </a:spcAft>
              <a:defRPr/>
            </a:pPr>
            <a:r>
              <a:rPr lang="es-ES" dirty="0" smtClean="0">
                <a:solidFill>
                  <a:schemeClr val="accent1">
                    <a:lumMod val="75000"/>
                  </a:schemeClr>
                </a:solidFill>
              </a:rPr>
              <a:t>LA MODERNIDAD </a:t>
            </a:r>
            <a:br>
              <a:rPr lang="es-ES" dirty="0" smtClean="0">
                <a:solidFill>
                  <a:schemeClr val="accent1">
                    <a:lumMod val="75000"/>
                  </a:schemeClr>
                </a:solidFill>
              </a:rPr>
            </a:br>
            <a:r>
              <a:rPr lang="es-ES" sz="3600" dirty="0" smtClean="0">
                <a:solidFill>
                  <a:schemeClr val="accent1">
                    <a:lumMod val="75000"/>
                  </a:schemeClr>
                </a:solidFill>
              </a:rPr>
              <a:t>Se viven momentos de cambio </a:t>
            </a:r>
            <a:endParaRPr lang="es-ES" dirty="0" smtClean="0">
              <a:solidFill>
                <a:schemeClr val="accent1">
                  <a:lumMod val="75000"/>
                </a:schemeClr>
              </a:solidFill>
            </a:endParaRPr>
          </a:p>
        </p:txBody>
      </p:sp>
      <p:sp>
        <p:nvSpPr>
          <p:cNvPr id="12291" name="5 Marcador de texto"/>
          <p:cNvSpPr>
            <a:spLocks noGrp="1"/>
          </p:cNvSpPr>
          <p:nvPr>
            <p:ph type="body" idx="1"/>
          </p:nvPr>
        </p:nvSpPr>
        <p:spPr>
          <a:xfrm>
            <a:off x="457200" y="1809750"/>
            <a:ext cx="4040188" cy="639763"/>
          </a:xfrm>
        </p:spPr>
        <p:txBody>
          <a:bodyPr>
            <a:normAutofit/>
          </a:bodyPr>
          <a:lstStyle/>
          <a:p>
            <a:pPr marL="73025"/>
            <a:r>
              <a:rPr lang="es-CO" dirty="0" smtClean="0"/>
              <a:t>Nueva Ilustración</a:t>
            </a:r>
          </a:p>
        </p:txBody>
      </p:sp>
      <p:sp>
        <p:nvSpPr>
          <p:cNvPr id="12292" name="6 Marcador de texto"/>
          <p:cNvSpPr>
            <a:spLocks noGrp="1"/>
          </p:cNvSpPr>
          <p:nvPr>
            <p:ph type="body" sz="half" idx="3"/>
          </p:nvPr>
        </p:nvSpPr>
        <p:spPr>
          <a:xfrm>
            <a:off x="4645025" y="1809750"/>
            <a:ext cx="4041775" cy="639763"/>
          </a:xfrm>
        </p:spPr>
        <p:txBody>
          <a:bodyPr/>
          <a:lstStyle/>
          <a:p>
            <a:pPr marL="73025"/>
            <a:endParaRPr lang="es-CO" smtClean="0"/>
          </a:p>
        </p:txBody>
      </p:sp>
      <p:sp>
        <p:nvSpPr>
          <p:cNvPr id="15363" name="Rectangle 4"/>
          <p:cNvSpPr>
            <a:spLocks noGrp="1" noChangeArrowheads="1"/>
          </p:cNvSpPr>
          <p:nvPr>
            <p:ph sz="quarter" idx="2"/>
          </p:nvPr>
        </p:nvSpPr>
        <p:spPr>
          <a:xfrm>
            <a:off x="457200" y="2459038"/>
            <a:ext cx="4040188" cy="3959225"/>
          </a:xfrm>
        </p:spPr>
        <p:txBody>
          <a:bodyPr>
            <a:normAutofit fontScale="77500" lnSpcReduction="20000"/>
          </a:bodyPr>
          <a:lstStyle/>
          <a:p>
            <a:pPr marL="411480" fontAlgn="auto">
              <a:spcAft>
                <a:spcPts val="0"/>
              </a:spcAft>
              <a:buFont typeface="Wingdings"/>
              <a:buChar char=""/>
              <a:defRPr/>
            </a:pPr>
            <a:r>
              <a:rPr lang="es-ES" sz="2800" dirty="0" smtClean="0"/>
              <a:t>Desarrollo de las ciencias </a:t>
            </a:r>
          </a:p>
          <a:p>
            <a:pPr marL="411480" fontAlgn="auto">
              <a:spcAft>
                <a:spcPts val="0"/>
              </a:spcAft>
              <a:buFont typeface="Wingdings"/>
              <a:buChar char=""/>
              <a:defRPr/>
            </a:pPr>
            <a:endParaRPr lang="es-ES" sz="2800" dirty="0" smtClean="0"/>
          </a:p>
          <a:p>
            <a:pPr marL="411480" fontAlgn="auto">
              <a:spcAft>
                <a:spcPts val="0"/>
              </a:spcAft>
              <a:buFont typeface="Wingdings"/>
              <a:buChar char=""/>
              <a:defRPr/>
            </a:pPr>
            <a:r>
              <a:rPr lang="es-ES" sz="2800" dirty="0" smtClean="0"/>
              <a:t>Auge de las ciencia experimentales </a:t>
            </a:r>
          </a:p>
          <a:p>
            <a:pPr marL="411480" fontAlgn="auto">
              <a:spcAft>
                <a:spcPts val="0"/>
              </a:spcAft>
              <a:buFont typeface="Wingdings"/>
              <a:buChar char=""/>
              <a:defRPr/>
            </a:pPr>
            <a:endParaRPr lang="es-ES" sz="2800" dirty="0" smtClean="0"/>
          </a:p>
          <a:p>
            <a:pPr marL="411480" fontAlgn="auto">
              <a:spcAft>
                <a:spcPts val="0"/>
              </a:spcAft>
              <a:buFont typeface="Wingdings"/>
              <a:buChar char=""/>
              <a:defRPr/>
            </a:pPr>
            <a:r>
              <a:rPr lang="es-ES" sz="2800" dirty="0" smtClean="0"/>
              <a:t>Expectativas de progreso para la humanidad </a:t>
            </a:r>
          </a:p>
          <a:p>
            <a:pPr marL="411480" fontAlgn="auto">
              <a:spcAft>
                <a:spcPts val="0"/>
              </a:spcAft>
              <a:buFont typeface="Wingdings"/>
              <a:buChar char=""/>
              <a:defRPr/>
            </a:pPr>
            <a:endParaRPr lang="es-ES" sz="2800" dirty="0" smtClean="0"/>
          </a:p>
          <a:p>
            <a:pPr marL="411480" fontAlgn="auto">
              <a:spcAft>
                <a:spcPts val="0"/>
              </a:spcAft>
              <a:buFont typeface="Wingdings"/>
              <a:buChar char=""/>
              <a:defRPr/>
            </a:pPr>
            <a:r>
              <a:rPr lang="es-ES" sz="2800" dirty="0" smtClean="0"/>
              <a:t>Pesimismo y angustia</a:t>
            </a:r>
          </a:p>
        </p:txBody>
      </p:sp>
      <p:pic>
        <p:nvPicPr>
          <p:cNvPr id="12294" name="Picture 2"/>
          <p:cNvPicPr>
            <a:picLocks noGrp="1" noChangeAspect="1" noChangeArrowheads="1"/>
          </p:cNvPicPr>
          <p:nvPr>
            <p:ph sz="quarter" idx="4"/>
          </p:nvPr>
        </p:nvPicPr>
        <p:blipFill>
          <a:blip r:embed="rId3" cstate="print"/>
          <a:srcRect/>
          <a:stretch>
            <a:fillRect/>
          </a:stretch>
        </p:blipFill>
        <p:spPr>
          <a:xfrm>
            <a:off x="4716463" y="1700213"/>
            <a:ext cx="3816350" cy="4935537"/>
          </a:xfrm>
          <a:noFill/>
        </p:spPr>
      </p:pic>
      <p:sp>
        <p:nvSpPr>
          <p:cNvPr id="10" name="9 CuadroTexto"/>
          <p:cNvSpPr txBox="1"/>
          <p:nvPr/>
        </p:nvSpPr>
        <p:spPr>
          <a:xfrm>
            <a:off x="6156325" y="6308725"/>
            <a:ext cx="2663825"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s-CO" dirty="0"/>
              <a:t>Edward </a:t>
            </a:r>
            <a:r>
              <a:rPr lang="es-CO" dirty="0" err="1"/>
              <a:t>Munch</a:t>
            </a:r>
            <a:r>
              <a:rPr lang="es-CO" dirty="0"/>
              <a:t>. 1893</a:t>
            </a:r>
          </a:p>
        </p:txBody>
      </p:sp>
      <p:sp>
        <p:nvSpPr>
          <p:cNvPr id="2" name="CuadroTexto 1"/>
          <p:cNvSpPr txBox="1"/>
          <p:nvPr/>
        </p:nvSpPr>
        <p:spPr>
          <a:xfrm>
            <a:off x="2699792" y="6165304"/>
            <a:ext cx="1945233"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CO" dirty="0" smtClean="0"/>
              <a:t>Márgenes de la ciencia</a:t>
            </a:r>
            <a:endParaRPr lang="es-CO" dirty="0"/>
          </a:p>
        </p:txBody>
      </p:sp>
    </p:spTree>
    <p:extLst>
      <p:ext uri="{BB962C8B-B14F-4D97-AF65-F5344CB8AC3E}">
        <p14:creationId xmlns:p14="http://schemas.microsoft.com/office/powerpoint/2010/main" val="991948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anim calcmode="lin" valueType="num">
                                      <p:cBhvr additive="base">
                                        <p:cTn id="2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Parálisis histéricas</a:t>
            </a:r>
            <a:endParaRPr lang="es-CO" dirty="0"/>
          </a:p>
        </p:txBody>
      </p:sp>
      <p:graphicFrame>
        <p:nvGraphicFramePr>
          <p:cNvPr id="6" name="Content Placeholder 5"/>
          <p:cNvGraphicFramePr>
            <a:graphicFrameLocks noGrp="1"/>
          </p:cNvGraphicFramePr>
          <p:nvPr>
            <p:ph idx="1"/>
          </p:nvPr>
        </p:nvGraphicFramePr>
        <p:xfrm>
          <a:off x="866775" y="2489200"/>
          <a:ext cx="6343650" cy="3621024"/>
        </p:xfrm>
        <a:graphic>
          <a:graphicData uri="http://schemas.openxmlformats.org/drawingml/2006/table">
            <a:tbl>
              <a:tblPr firstRow="1" bandRow="1">
                <a:tableStyleId>{5C22544A-7EE6-4342-B048-85BDC9FD1C3A}</a:tableStyleId>
              </a:tblPr>
              <a:tblGrid>
                <a:gridCol w="6343650"/>
              </a:tblGrid>
              <a:tr h="370840">
                <a:tc>
                  <a:txBody>
                    <a:bodyPr/>
                    <a:lstStyle/>
                    <a:p>
                      <a:pPr algn="ctr">
                        <a:lnSpc>
                          <a:spcPct val="115000"/>
                        </a:lnSpc>
                        <a:spcAft>
                          <a:spcPts val="0"/>
                        </a:spcAft>
                      </a:pPr>
                      <a:r>
                        <a:rPr lang="es-ES" sz="2800" dirty="0">
                          <a:solidFill>
                            <a:srgbClr val="222222"/>
                          </a:solidFill>
                          <a:latin typeface="Arial"/>
                          <a:ea typeface="Times New Roman"/>
                          <a:cs typeface="Times New Roman"/>
                        </a:rPr>
                        <a:t>Síntomas </a:t>
                      </a:r>
                      <a:r>
                        <a:rPr lang="es-ES" sz="2800" dirty="0" smtClean="0">
                          <a:solidFill>
                            <a:srgbClr val="222222"/>
                          </a:solidFill>
                          <a:latin typeface="Arial"/>
                          <a:ea typeface="Times New Roman"/>
                          <a:cs typeface="Times New Roman"/>
                        </a:rPr>
                        <a:t>son similares a los de las  parálisis orgánicas </a:t>
                      </a:r>
                      <a:r>
                        <a:rPr lang="es-ES" sz="2800" dirty="0">
                          <a:solidFill>
                            <a:srgbClr val="222222"/>
                          </a:solidFill>
                          <a:latin typeface="Arial"/>
                          <a:ea typeface="Times New Roman"/>
                          <a:cs typeface="Times New Roman"/>
                        </a:rPr>
                        <a:t>pero más  fragmentados</a:t>
                      </a:r>
                      <a:endParaRPr lang="es-CO" sz="2800" dirty="0">
                        <a:latin typeface="Calibri"/>
                        <a:ea typeface="Calibri"/>
                        <a:cs typeface="Times New Roman"/>
                      </a:endParaRPr>
                    </a:p>
                  </a:txBody>
                  <a:tcPr marL="52864" marR="52864" marT="0" marB="0"/>
                </a:tc>
              </a:tr>
              <a:tr h="370840">
                <a:tc>
                  <a:txBody>
                    <a:bodyPr/>
                    <a:lstStyle/>
                    <a:p>
                      <a:pPr>
                        <a:lnSpc>
                          <a:spcPct val="115000"/>
                        </a:lnSpc>
                        <a:spcAft>
                          <a:spcPts val="0"/>
                        </a:spcAft>
                      </a:pPr>
                      <a:r>
                        <a:rPr lang="es-ES" sz="2000" dirty="0">
                          <a:solidFill>
                            <a:srgbClr val="222222"/>
                          </a:solidFill>
                          <a:latin typeface="Arial"/>
                          <a:ea typeface="Times New Roman"/>
                          <a:cs typeface="Times New Roman"/>
                        </a:rPr>
                        <a:t>Hay un debilitamiento de las </a:t>
                      </a:r>
                      <a:r>
                        <a:rPr lang="es-ES" sz="2000" dirty="0" smtClean="0">
                          <a:solidFill>
                            <a:srgbClr val="222222"/>
                          </a:solidFill>
                          <a:latin typeface="Arial"/>
                          <a:ea typeface="Times New Roman"/>
                          <a:cs typeface="Times New Roman"/>
                        </a:rPr>
                        <a:t>funciones, </a:t>
                      </a:r>
                      <a:r>
                        <a:rPr lang="es-ES" sz="2000" dirty="0">
                          <a:solidFill>
                            <a:srgbClr val="222222"/>
                          </a:solidFill>
                          <a:latin typeface="Arial"/>
                          <a:ea typeface="Times New Roman"/>
                          <a:cs typeface="Times New Roman"/>
                        </a:rPr>
                        <a:t>pero no se cumple la ley  de las parálisis orgánicas </a:t>
                      </a:r>
                      <a:endParaRPr lang="es-CO" sz="2000" dirty="0">
                        <a:latin typeface="Calibri"/>
                        <a:ea typeface="Calibri"/>
                        <a:cs typeface="Times New Roman"/>
                      </a:endParaRPr>
                    </a:p>
                  </a:txBody>
                  <a:tcPr marL="52864" marR="52864" marT="0" marB="0"/>
                </a:tc>
              </a:tr>
              <a:tr h="370840">
                <a:tc>
                  <a:txBody>
                    <a:bodyPr/>
                    <a:lstStyle/>
                    <a:p>
                      <a:pPr>
                        <a:lnSpc>
                          <a:spcPct val="115000"/>
                        </a:lnSpc>
                        <a:spcAft>
                          <a:spcPts val="0"/>
                        </a:spcAft>
                      </a:pPr>
                      <a:r>
                        <a:rPr lang="es-ES" sz="2000" dirty="0" smtClean="0">
                          <a:solidFill>
                            <a:srgbClr val="222222"/>
                          </a:solidFill>
                          <a:latin typeface="Arial"/>
                          <a:ea typeface="Times New Roman"/>
                          <a:cs typeface="Times New Roman"/>
                        </a:rPr>
                        <a:t>+ complejo y de adquisición más tardía </a:t>
                      </a:r>
                      <a:endParaRPr lang="es-CO" sz="2000" dirty="0" smtClean="0">
                        <a:latin typeface="Calibri"/>
                        <a:ea typeface="Calibri"/>
                        <a:cs typeface="Times New Roman"/>
                      </a:endParaRPr>
                    </a:p>
                    <a:p>
                      <a:pPr>
                        <a:lnSpc>
                          <a:spcPct val="115000"/>
                        </a:lnSpc>
                        <a:spcAft>
                          <a:spcPts val="0"/>
                        </a:spcAft>
                      </a:pPr>
                      <a:r>
                        <a:rPr lang="es-ES" sz="2000" dirty="0" smtClean="0">
                          <a:solidFill>
                            <a:srgbClr val="222222"/>
                          </a:solidFill>
                          <a:latin typeface="Calibri"/>
                          <a:ea typeface="Times New Roman"/>
                          <a:cs typeface="Arial"/>
                        </a:rPr>
                        <a:t>                                      ↘</a:t>
                      </a:r>
                      <a:endParaRPr lang="es-CO" sz="2000" dirty="0" smtClean="0">
                        <a:latin typeface="Calibri"/>
                        <a:ea typeface="Calibri"/>
                        <a:cs typeface="Times New Roman"/>
                      </a:endParaRPr>
                    </a:p>
                    <a:p>
                      <a:pPr>
                        <a:lnSpc>
                          <a:spcPct val="115000"/>
                        </a:lnSpc>
                        <a:spcAft>
                          <a:spcPts val="0"/>
                        </a:spcAft>
                      </a:pPr>
                      <a:r>
                        <a:rPr lang="es-ES" sz="2000" dirty="0" smtClean="0">
                          <a:solidFill>
                            <a:srgbClr val="222222"/>
                          </a:solidFill>
                          <a:latin typeface="Arial"/>
                          <a:ea typeface="Times New Roman"/>
                          <a:cs typeface="Times New Roman"/>
                        </a:rPr>
                        <a:t>- complejo y de adquisición más temprana</a:t>
                      </a:r>
                      <a:endParaRPr lang="es-CO" sz="2000" dirty="0" smtClean="0">
                        <a:latin typeface="Calibri"/>
                        <a:ea typeface="Calibri"/>
                        <a:cs typeface="Times New Roman"/>
                      </a:endParaRPr>
                    </a:p>
                    <a:p>
                      <a:endParaRPr lang="es-CO" sz="2000" dirty="0"/>
                    </a:p>
                  </a:txBody>
                  <a:tcPr marL="70485" marR="70485"/>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III Parte explicación anatómica de las parálisis y crítica a </a:t>
            </a:r>
            <a:r>
              <a:rPr lang="es-ES" dirty="0" err="1" smtClean="0"/>
              <a:t>Charcot</a:t>
            </a:r>
            <a:endParaRPr lang="es-CO" dirty="0"/>
          </a:p>
        </p:txBody>
      </p:sp>
      <p:sp>
        <p:nvSpPr>
          <p:cNvPr id="3" name="Content Placeholder 2"/>
          <p:cNvSpPr>
            <a:spLocks noGrp="1"/>
          </p:cNvSpPr>
          <p:nvPr>
            <p:ph idx="1"/>
          </p:nvPr>
        </p:nvSpPr>
        <p:spPr/>
        <p:txBody>
          <a:bodyPr>
            <a:normAutofit fontScale="92500" lnSpcReduction="10000"/>
          </a:bodyPr>
          <a:lstStyle/>
          <a:p>
            <a:r>
              <a:rPr lang="es-ES" dirty="0" err="1" smtClean="0"/>
              <a:t>Charcot</a:t>
            </a:r>
            <a:r>
              <a:rPr lang="es-ES" dirty="0" smtClean="0"/>
              <a:t>: Explica al histeria como  una </a:t>
            </a:r>
            <a:r>
              <a:rPr lang="es-ES" b="1" dirty="0" smtClean="0"/>
              <a:t>lesión cortical dinámica o funcional  </a:t>
            </a:r>
            <a:endParaRPr lang="es-CO" b="1" dirty="0" smtClean="0"/>
          </a:p>
          <a:p>
            <a:r>
              <a:rPr lang="es-ES" dirty="0" smtClean="0"/>
              <a:t>(Hipótesis: edema o anemia) </a:t>
            </a:r>
            <a:endParaRPr lang="es-CO" dirty="0" smtClean="0"/>
          </a:p>
          <a:p>
            <a:endParaRPr lang="es-CO" dirty="0" smtClean="0"/>
          </a:p>
          <a:p>
            <a:r>
              <a:rPr lang="es-ES" dirty="0" smtClean="0"/>
              <a:t>Crítica de Freud: No hay cambios tisulares en la autopsia e incluso si se tratara de una afección funcional debería haberlos. </a:t>
            </a:r>
            <a:endParaRPr lang="es-CO" dirty="0" smtClean="0"/>
          </a:p>
          <a:p>
            <a:endParaRPr lang="es-CO" dirty="0" smtClean="0"/>
          </a:p>
          <a:p>
            <a:pPr lvl="1"/>
            <a:r>
              <a:rPr lang="es-ES" dirty="0" smtClean="0"/>
              <a:t>La lesión  histérica es independiente a la anatomía  del SN </a:t>
            </a:r>
            <a:endParaRPr lang="es-CO" dirty="0" smtClean="0"/>
          </a:p>
          <a:p>
            <a:pPr lvl="1"/>
            <a:r>
              <a:rPr lang="es-ES" dirty="0" smtClean="0"/>
              <a:t>Se comporta  como si la anatomía no existiera. </a:t>
            </a:r>
            <a:endParaRPr lang="es-CO" dirty="0" smtClean="0"/>
          </a:p>
          <a:p>
            <a:pPr lvl="1"/>
            <a:r>
              <a:rPr lang="es-ES" dirty="0" smtClean="0"/>
              <a:t>Los síntomas toman los órganos en el sentido vulgar </a:t>
            </a:r>
            <a:endParaRPr lang="es-CO" dirty="0" smtClean="0"/>
          </a:p>
          <a:p>
            <a:endParaRPr lang="es-CO"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s-ES" sz="2400" dirty="0" smtClean="0"/>
              <a:t>IV PARTE  aparentemente escrita 5 años después del resto del texto – influenciada por el trabajo avanzado con </a:t>
            </a:r>
            <a:r>
              <a:rPr lang="es-ES" sz="2400" dirty="0" err="1" smtClean="0"/>
              <a:t>Breuer</a:t>
            </a:r>
            <a:endParaRPr lang="es-CO" sz="2400" dirty="0"/>
          </a:p>
        </p:txBody>
      </p:sp>
      <p:sp>
        <p:nvSpPr>
          <p:cNvPr id="3" name="Content Placeholder 2"/>
          <p:cNvSpPr>
            <a:spLocks noGrp="1"/>
          </p:cNvSpPr>
          <p:nvPr>
            <p:ph idx="1"/>
          </p:nvPr>
        </p:nvSpPr>
        <p:spPr>
          <a:xfrm>
            <a:off x="866441" y="2204864"/>
            <a:ext cx="5145719" cy="4392488"/>
          </a:xfrm>
        </p:spPr>
        <p:txBody>
          <a:bodyPr>
            <a:normAutofit fontScale="70000" lnSpcReduction="20000"/>
          </a:bodyPr>
          <a:lstStyle/>
          <a:p>
            <a:endParaRPr lang="es-CO" sz="2200" dirty="0" smtClean="0"/>
          </a:p>
          <a:p>
            <a:r>
              <a:rPr lang="es-ES" sz="2200" dirty="0" smtClean="0"/>
              <a:t>La alteración funcional es una alteración orgánica</a:t>
            </a:r>
            <a:endParaRPr lang="es-CO" sz="2200" dirty="0" smtClean="0"/>
          </a:p>
          <a:p>
            <a:pPr>
              <a:buNone/>
            </a:pPr>
            <a:r>
              <a:rPr lang="es-ES" sz="2200" dirty="0" smtClean="0"/>
              <a:t> </a:t>
            </a:r>
            <a:endParaRPr lang="es-CO" sz="2200" dirty="0" smtClean="0"/>
          </a:p>
          <a:p>
            <a:r>
              <a:rPr lang="es-ES" sz="2200" dirty="0" smtClean="0"/>
              <a:t>La alteración histérica  / no es orgánica (en el sentido anatómico fisiológico del término) </a:t>
            </a:r>
            <a:endParaRPr lang="es-CO" sz="2200" dirty="0" smtClean="0"/>
          </a:p>
          <a:p>
            <a:r>
              <a:rPr lang="es-ES" sz="2200" dirty="0" smtClean="0"/>
              <a:t>es  una alteración  en la concepción (representación) sobre las ideas sobre el órgano (el cuerpo)</a:t>
            </a:r>
            <a:endParaRPr lang="es-CO" sz="2200" dirty="0" smtClean="0"/>
          </a:p>
          <a:p>
            <a:pPr>
              <a:buNone/>
            </a:pPr>
            <a:endParaRPr lang="es-CO" sz="2200" dirty="0" smtClean="0"/>
          </a:p>
          <a:p>
            <a:r>
              <a:rPr lang="es-ES" sz="2200" dirty="0" smtClean="0"/>
              <a:t>FENÓMENO QUE SUCEDE EN EL CAMPO DE LA PSICOLOGÍA DE LAS CONCEPCIONES </a:t>
            </a:r>
            <a:endParaRPr lang="es-CO" sz="2200" dirty="0" smtClean="0"/>
          </a:p>
          <a:p>
            <a:pPr>
              <a:buNone/>
            </a:pPr>
            <a:r>
              <a:rPr lang="es-ES" sz="2200" dirty="0" smtClean="0"/>
              <a:t>     [DEL CUERPO]</a:t>
            </a:r>
            <a:endParaRPr lang="es-CO" sz="2200" dirty="0" smtClean="0"/>
          </a:p>
          <a:p>
            <a:r>
              <a:rPr lang="es-ES" sz="2200" dirty="0" smtClean="0"/>
              <a:t>Se afecta - La idea de órgano  </a:t>
            </a:r>
          </a:p>
          <a:p>
            <a:pPr lvl="5"/>
            <a:r>
              <a:rPr lang="es-ES" sz="1400" dirty="0" smtClean="0"/>
              <a:t>(sobre el que se produce el síntoma histérico) </a:t>
            </a:r>
            <a:endParaRPr lang="es-CO" sz="1400" dirty="0" smtClean="0"/>
          </a:p>
          <a:p>
            <a:endParaRPr lang="es-CO" dirty="0"/>
          </a:p>
        </p:txBody>
      </p:sp>
      <p:pic>
        <p:nvPicPr>
          <p:cNvPr id="5122" name="Picture 2" descr="http://1.bp.blogspot.com/_YEQ5Nk1nP6s/SqE5gctY4VI/AAAAAAAAAmc/pcrFquu0KQg/s400/Bre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400300"/>
            <a:ext cx="2409825"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dirty="0"/>
          </a:p>
        </p:txBody>
      </p:sp>
      <p:sp>
        <p:nvSpPr>
          <p:cNvPr id="3" name="Content Placeholder 2"/>
          <p:cNvSpPr>
            <a:spLocks noGrp="1"/>
          </p:cNvSpPr>
          <p:nvPr>
            <p:ph idx="1"/>
          </p:nvPr>
        </p:nvSpPr>
        <p:spPr/>
        <p:txBody>
          <a:bodyPr>
            <a:noAutofit/>
          </a:bodyPr>
          <a:lstStyle/>
          <a:p>
            <a:pPr>
              <a:lnSpc>
                <a:spcPct val="120000"/>
              </a:lnSpc>
            </a:pPr>
            <a:r>
              <a:rPr lang="es-ES" sz="1600" dirty="0" smtClean="0"/>
              <a:t>LESION HISTÉRICA = abolición  de la accesibilidad asociativa de </a:t>
            </a:r>
          </a:p>
          <a:p>
            <a:pPr>
              <a:lnSpc>
                <a:spcPct val="120000"/>
              </a:lnSpc>
              <a:buNone/>
            </a:pPr>
            <a:r>
              <a:rPr lang="es-ES" sz="1600" dirty="0" smtClean="0"/>
              <a:t>                                     la concepción del órgano 					                                      O                                                        </a:t>
            </a:r>
          </a:p>
          <a:p>
            <a:pPr>
              <a:lnSpc>
                <a:spcPct val="120000"/>
              </a:lnSpc>
              <a:buNone/>
            </a:pPr>
            <a:r>
              <a:rPr lang="es-ES" sz="1600" dirty="0"/>
              <a:t> </a:t>
            </a:r>
            <a:r>
              <a:rPr lang="es-ES" sz="1600" dirty="0" smtClean="0"/>
              <a:t>                                      abolición de una función</a:t>
            </a:r>
            <a:endParaRPr lang="es-CO" sz="1600" dirty="0" smtClean="0"/>
          </a:p>
          <a:p>
            <a:pPr>
              <a:buNone/>
            </a:pPr>
            <a:r>
              <a:rPr lang="es-ES" sz="1600" dirty="0" smtClean="0"/>
              <a:t>       		</a:t>
            </a:r>
            <a:endParaRPr lang="es-CO" sz="1600" b="1" dirty="0" smtClean="0"/>
          </a:p>
          <a:p>
            <a:pPr>
              <a:buNone/>
            </a:pPr>
            <a:r>
              <a:rPr lang="es-ES" sz="1600" dirty="0" smtClean="0"/>
              <a:t>       		  Sin que el tejido se vea afectado</a:t>
            </a:r>
            <a:endParaRPr lang="es-CO" sz="1600" dirty="0" smtClean="0"/>
          </a:p>
          <a:p>
            <a:r>
              <a:rPr lang="es-ES" sz="1600" dirty="0" smtClean="0"/>
              <a:t>Envuelta en una relación  *</a:t>
            </a:r>
            <a:r>
              <a:rPr lang="es-ES" sz="1600" dirty="0" err="1" smtClean="0"/>
              <a:t>subconciente</a:t>
            </a:r>
            <a:r>
              <a:rPr lang="es-ES" sz="1600" dirty="0" smtClean="0"/>
              <a:t>*</a:t>
            </a:r>
            <a:endParaRPr lang="es-CO" sz="1600" dirty="0" smtClean="0"/>
          </a:p>
          <a:p>
            <a:pPr>
              <a:buNone/>
            </a:pPr>
            <a:r>
              <a:rPr lang="es-ES" sz="1600" dirty="0"/>
              <a:t> </a:t>
            </a:r>
            <a:r>
              <a:rPr lang="es-ES" sz="1600" dirty="0" smtClean="0"/>
              <a:t>    Gran valor afectivo / solución  TRATAR/borrar este valor afectivo</a:t>
            </a:r>
            <a:endParaRPr lang="es-CO" sz="1600" dirty="0" smtClean="0"/>
          </a:p>
          <a:p>
            <a:pPr marL="0" indent="0">
              <a:buNone/>
            </a:pPr>
            <a:r>
              <a:rPr lang="es-ES" sz="1600" dirty="0" smtClean="0"/>
              <a:t>			</a:t>
            </a:r>
            <a:endParaRPr lang="es-CO" sz="1600" dirty="0"/>
          </a:p>
        </p:txBody>
      </p:sp>
      <p:sp>
        <p:nvSpPr>
          <p:cNvPr id="9" name="TextBox 8"/>
          <p:cNvSpPr txBox="1"/>
          <p:nvPr/>
        </p:nvSpPr>
        <p:spPr>
          <a:xfrm rot="19502507">
            <a:off x="6499147" y="3698237"/>
            <a:ext cx="216024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CO" dirty="0" err="1" smtClean="0"/>
              <a:t>Abreacción</a:t>
            </a: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blinds(horizontal)">
                                      <p:cBhvr>
                                        <p:cTn id="55" dur="500"/>
                                        <p:tgtEl>
                                          <p:spTgt spid="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blinds(horizontal)">
                                      <p:cBhvr>
                                        <p:cTn id="60" dur="500"/>
                                        <p:tgtEl>
                                          <p:spTgt spid="3">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blinds(horizontal)">
                                      <p:cBhvr>
                                        <p:cTn id="65" dur="5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blinds(horizontal)">
                                      <p:cBhvr>
                                        <p:cTn id="70" dur="500"/>
                                        <p:tgtEl>
                                          <p:spTgt spid="3">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blinds(horizontal)">
                                      <p:cBhvr>
                                        <p:cTn id="75" dur="500"/>
                                        <p:tgtEl>
                                          <p:spTgt spid="3">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
                                            <p:txEl>
                                              <p:pRg st="5" end="5"/>
                                            </p:txEl>
                                          </p:spTgt>
                                        </p:tgtEl>
                                        <p:attrNameLst>
                                          <p:attrName>style.visibility</p:attrName>
                                        </p:attrNameLst>
                                      </p:cBhvr>
                                      <p:to>
                                        <p:strVal val="visible"/>
                                      </p:to>
                                    </p:set>
                                    <p:animEffect transition="in" filter="blinds(horizontal)">
                                      <p:cBhvr>
                                        <p:cTn id="80" dur="500"/>
                                        <p:tgtEl>
                                          <p:spTgt spid="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Effect transition="in" filter="blinds(horizontal)">
                                      <p:cBhvr>
                                        <p:cTn id="85" dur="500"/>
                                        <p:tgtEl>
                                          <p:spTgt spid="3">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
                                            <p:txEl>
                                              <p:pRg st="7" end="7"/>
                                            </p:txEl>
                                          </p:spTgt>
                                        </p:tgtEl>
                                        <p:attrNameLst>
                                          <p:attrName>style.visibility</p:attrName>
                                        </p:attrNameLst>
                                      </p:cBhvr>
                                      <p:to>
                                        <p:strVal val="visible"/>
                                      </p:to>
                                    </p:set>
                                    <p:animEffect transition="in" filter="blinds(horizontal)">
                                      <p:cBhvr>
                                        <p:cTn id="90" dur="500"/>
                                        <p:tgtEl>
                                          <p:spTgt spid="3">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animEffect transition="in" filter="fade">
                                      <p:cBhvr>
                                        <p:cTn id="95" dur="2000"/>
                                        <p:tgtEl>
                                          <p:spTgt spid="3">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blinds(horizontal)">
                                      <p:cBhvr>
                                        <p:cTn id="10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r>
              <a:rPr lang="es-ES" dirty="0"/>
              <a:t>El yo se libra de este  por medio de </a:t>
            </a:r>
            <a:r>
              <a:rPr lang="es-ES" dirty="0" smtClean="0"/>
              <a:t>:</a:t>
            </a:r>
            <a:endParaRPr lang="es-CO" dirty="0"/>
          </a:p>
          <a:p>
            <a:pPr>
              <a:buNone/>
            </a:pPr>
            <a:r>
              <a:rPr lang="es-ES" dirty="0"/>
              <a:t>				</a:t>
            </a:r>
            <a:r>
              <a:rPr lang="es-ES" dirty="0" smtClean="0"/>
              <a:t>1</a:t>
            </a:r>
            <a:r>
              <a:rPr lang="es-ES" dirty="0"/>
              <a:t>. Una descarga motriz</a:t>
            </a:r>
            <a:endParaRPr lang="es-CO" dirty="0"/>
          </a:p>
          <a:p>
            <a:pPr>
              <a:buNone/>
            </a:pPr>
            <a:r>
              <a:rPr lang="es-ES" dirty="0"/>
              <a:t>				2. trabajo psíquico asociativo</a:t>
            </a:r>
            <a:endParaRPr lang="es-CO" dirty="0"/>
          </a:p>
          <a:p>
            <a:endParaRPr lang="es-CO" dirty="0"/>
          </a:p>
        </p:txBody>
      </p:sp>
      <p:pic>
        <p:nvPicPr>
          <p:cNvPr id="5" name="Imagen 4"/>
          <p:cNvPicPr>
            <a:picLocks noChangeAspect="1"/>
          </p:cNvPicPr>
          <p:nvPr/>
        </p:nvPicPr>
        <p:blipFill>
          <a:blip r:embed="rId2"/>
          <a:stretch>
            <a:fillRect/>
          </a:stretch>
        </p:blipFill>
        <p:spPr>
          <a:xfrm>
            <a:off x="5697474" y="3356992"/>
            <a:ext cx="3024336" cy="3037838"/>
          </a:xfrm>
          <a:prstGeom prst="rect">
            <a:avLst/>
          </a:prstGeom>
        </p:spPr>
      </p:pic>
    </p:spTree>
    <p:extLst>
      <p:ext uri="{BB962C8B-B14F-4D97-AF65-F5344CB8AC3E}">
        <p14:creationId xmlns:p14="http://schemas.microsoft.com/office/powerpoint/2010/main" val="295800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400" dirty="0" smtClean="0"/>
              <a:t>Relato </a:t>
            </a:r>
            <a:r>
              <a:rPr lang="es-ES" sz="2400" dirty="0" err="1" smtClean="0"/>
              <a:t>patográfico</a:t>
            </a:r>
            <a:r>
              <a:rPr lang="es-ES" sz="2400" dirty="0" smtClean="0"/>
              <a:t> en el texto </a:t>
            </a:r>
            <a:r>
              <a:rPr lang="es-CO" sz="2400" dirty="0"/>
              <a:t>von </a:t>
            </a:r>
            <a:r>
              <a:rPr lang="es-CO" sz="2400" dirty="0" err="1"/>
              <a:t>Weizsäcker</a:t>
            </a:r>
            <a:r>
              <a:rPr lang="es-CO" sz="2400" dirty="0"/>
              <a:t>, </a:t>
            </a:r>
            <a:r>
              <a:rPr lang="es-CO" sz="2400" dirty="0" err="1"/>
              <a:t>Viktor</a:t>
            </a:r>
            <a:r>
              <a:rPr lang="es-ES" sz="2400" dirty="0" smtClean="0"/>
              <a:t>.  “La señora H”</a:t>
            </a:r>
            <a:endParaRPr lang="es-CO" sz="2400" dirty="0"/>
          </a:p>
        </p:txBody>
      </p:sp>
      <p:sp>
        <p:nvSpPr>
          <p:cNvPr id="3" name="Content Placeholder 2"/>
          <p:cNvSpPr>
            <a:spLocks noGrp="1"/>
          </p:cNvSpPr>
          <p:nvPr>
            <p:ph idx="1"/>
          </p:nvPr>
        </p:nvSpPr>
        <p:spPr/>
        <p:txBody>
          <a:bodyPr>
            <a:normAutofit/>
          </a:bodyPr>
          <a:lstStyle/>
          <a:p>
            <a:pPr lvl="0"/>
            <a:endParaRPr lang="es-ES" dirty="0" smtClean="0"/>
          </a:p>
          <a:p>
            <a:pPr lvl="0"/>
            <a:endParaRPr lang="es-ES" dirty="0"/>
          </a:p>
          <a:p>
            <a:pPr lvl="0"/>
            <a:r>
              <a:rPr lang="es-ES" dirty="0" smtClean="0"/>
              <a:t>Historia (énfasis sobre esta) y examen general – ubicación de una lesión cerebral (tumor sobre la silla turca) </a:t>
            </a:r>
            <a:endParaRPr lang="es-CO" dirty="0" smtClean="0"/>
          </a:p>
          <a:p>
            <a:pPr lvl="0"/>
            <a:endParaRPr lang="es-ES" dirty="0" smtClean="0"/>
          </a:p>
          <a:p>
            <a:pPr lvl="0"/>
            <a:r>
              <a:rPr lang="es-ES" dirty="0" smtClean="0"/>
              <a:t>Pregunta sobre los elementos psicológicos</a:t>
            </a:r>
            <a:endParaRPr lang="es-CO" dirty="0" smtClean="0"/>
          </a:p>
          <a:p>
            <a:endParaRPr lang="es-ES" dirty="0" smtClean="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r>
              <a:rPr lang="es-CO" dirty="0"/>
              <a:t>La </a:t>
            </a:r>
            <a:r>
              <a:rPr lang="es-CO" b="1" dirty="0"/>
              <a:t>silla turca</a:t>
            </a:r>
            <a:r>
              <a:rPr lang="es-CO" dirty="0"/>
              <a:t> es un nicho en forma de hueco situado en la vertiente </a:t>
            </a:r>
            <a:r>
              <a:rPr lang="es-CO" dirty="0" err="1"/>
              <a:t>endocraneal</a:t>
            </a:r>
            <a:r>
              <a:rPr lang="es-CO" dirty="0"/>
              <a:t> del </a:t>
            </a:r>
            <a:r>
              <a:rPr lang="es-CO" dirty="0">
                <a:hlinkClick r:id="rId2" tooltip="Hueso esfenoides"/>
              </a:rPr>
              <a:t>hueso esfenoides</a:t>
            </a:r>
            <a:r>
              <a:rPr lang="es-CO" dirty="0"/>
              <a:t>, en el </a:t>
            </a:r>
            <a:r>
              <a:rPr lang="es-CO" dirty="0">
                <a:hlinkClick r:id="rId3" tooltip="Cráneo"/>
              </a:rPr>
              <a:t>cráneo</a:t>
            </a:r>
            <a:r>
              <a:rPr lang="es-CO" dirty="0"/>
              <a:t> </a:t>
            </a:r>
            <a:r>
              <a:rPr lang="es-CO" dirty="0">
                <a:hlinkClick r:id="rId4" tooltip="Homo sapiens"/>
              </a:rPr>
              <a:t>humano</a:t>
            </a:r>
            <a:r>
              <a:rPr lang="es-CO" dirty="0"/>
              <a:t>, que aloja a la </a:t>
            </a:r>
            <a:r>
              <a:rPr lang="es-CO" dirty="0">
                <a:hlinkClick r:id="rId5" tooltip="Hipófisis"/>
              </a:rPr>
              <a:t>hipófisis</a:t>
            </a:r>
            <a:r>
              <a:rPr lang="es-CO" dirty="0"/>
              <a:t> o </a:t>
            </a:r>
            <a:r>
              <a:rPr lang="es-CO" dirty="0">
                <a:hlinkClick r:id="rId6" tooltip="Glándula pituitaria"/>
              </a:rPr>
              <a:t>glándula pituitaria</a:t>
            </a:r>
            <a:r>
              <a:rPr lang="es-CO" dirty="0"/>
              <a:t>. Las cuatro </a:t>
            </a:r>
            <a:r>
              <a:rPr lang="es-CO" dirty="0">
                <a:hlinkClick r:id="rId7" tooltip="Apófisis"/>
              </a:rPr>
              <a:t>apófisis</a:t>
            </a:r>
            <a:r>
              <a:rPr lang="es-CO" dirty="0"/>
              <a:t> </a:t>
            </a:r>
            <a:r>
              <a:rPr lang="es-CO" dirty="0" err="1"/>
              <a:t>clinoides</a:t>
            </a:r>
            <a:r>
              <a:rPr lang="es-CO" dirty="0"/>
              <a:t> se encuentran en las cuatro esquinas del surco </a:t>
            </a:r>
            <a:r>
              <a:rPr lang="es-CO" dirty="0" err="1"/>
              <a:t>hipofisiario</a:t>
            </a:r>
            <a:r>
              <a:rPr lang="es-CO" dirty="0"/>
              <a:t>.</a:t>
            </a:r>
          </a:p>
        </p:txBody>
      </p:sp>
    </p:spTree>
    <p:extLst>
      <p:ext uri="{BB962C8B-B14F-4D97-AF65-F5344CB8AC3E}">
        <p14:creationId xmlns:p14="http://schemas.microsoft.com/office/powerpoint/2010/main" val="13752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s-CO" sz="2400" dirty="0"/>
          </a:p>
        </p:txBody>
      </p:sp>
      <p:sp>
        <p:nvSpPr>
          <p:cNvPr id="3" name="Content Placeholder 2"/>
          <p:cNvSpPr>
            <a:spLocks noGrp="1"/>
          </p:cNvSpPr>
          <p:nvPr>
            <p:ph idx="1"/>
          </p:nvPr>
        </p:nvSpPr>
        <p:spPr/>
        <p:txBody>
          <a:bodyPr>
            <a:normAutofit/>
          </a:bodyPr>
          <a:lstStyle/>
          <a:p>
            <a:endParaRPr lang="es-ES" dirty="0" smtClean="0"/>
          </a:p>
          <a:p>
            <a:r>
              <a:rPr lang="es-ES" dirty="0" smtClean="0"/>
              <a:t>“¿Cómo soporta usted su sed?” – pregunta desencadenante que busca explorar la representación del cuerpo y de sus funciones </a:t>
            </a:r>
          </a:p>
          <a:p>
            <a:endParaRPr lang="es-CO" dirty="0"/>
          </a:p>
        </p:txBody>
      </p:sp>
      <p:sp>
        <p:nvSpPr>
          <p:cNvPr id="4" name="TextBox 3"/>
          <p:cNvSpPr txBox="1"/>
          <p:nvPr/>
        </p:nvSpPr>
        <p:spPr>
          <a:xfrm>
            <a:off x="1547664" y="4581128"/>
            <a:ext cx="6336704" cy="1200329"/>
          </a:xfrm>
          <a:prstGeom prst="rect">
            <a:avLst/>
          </a:prstGeom>
          <a:noFill/>
        </p:spPr>
        <p:txBody>
          <a:bodyPr wrap="square" rtlCol="0">
            <a:spAutoFit/>
          </a:bodyPr>
          <a:lstStyle/>
          <a:p>
            <a:pPr algn="ctr"/>
            <a:r>
              <a:rPr lang="es-ES" dirty="0" smtClean="0">
                <a:solidFill>
                  <a:schemeClr val="accent2">
                    <a:lumMod val="75000"/>
                  </a:schemeClr>
                </a:solidFill>
                <a:latin typeface="Arial"/>
                <a:ea typeface="Times New Roman"/>
                <a:cs typeface="Times New Roman"/>
              </a:rPr>
              <a:t>Freud decía con respecto a las parálisis histéricas: “Se trata de una parálisis de </a:t>
            </a:r>
            <a:r>
              <a:rPr lang="es-ES" b="1" dirty="0" smtClean="0">
                <a:solidFill>
                  <a:schemeClr val="accent2">
                    <a:lumMod val="75000"/>
                  </a:schemeClr>
                </a:solidFill>
                <a:latin typeface="Arial"/>
                <a:ea typeface="Times New Roman"/>
                <a:cs typeface="Times New Roman"/>
              </a:rPr>
              <a:t>representación</a:t>
            </a:r>
            <a:r>
              <a:rPr lang="es-ES" dirty="0" smtClean="0">
                <a:solidFill>
                  <a:schemeClr val="accent2">
                    <a:lumMod val="75000"/>
                  </a:schemeClr>
                </a:solidFill>
                <a:latin typeface="Arial"/>
                <a:ea typeface="Times New Roman"/>
                <a:cs typeface="Times New Roman"/>
              </a:rPr>
              <a:t> cuya representación debe ser descubierta” </a:t>
            </a:r>
            <a:endParaRPr lang="es-CO" dirty="0" smtClean="0">
              <a:solidFill>
                <a:schemeClr val="accent2">
                  <a:lumMod val="75000"/>
                </a:schemeClr>
              </a:solidFill>
              <a:latin typeface="Calibri"/>
              <a:ea typeface="Calibri"/>
              <a:cs typeface="Times New Roman"/>
            </a:endParaRPr>
          </a:p>
          <a:p>
            <a:pPr algn="ctr"/>
            <a:endParaRPr lang="es-CO" dirty="0"/>
          </a:p>
        </p:txBody>
      </p:sp>
    </p:spTree>
    <p:extLst>
      <p:ext uri="{BB962C8B-B14F-4D97-AF65-F5344CB8AC3E}">
        <p14:creationId xmlns:p14="http://schemas.microsoft.com/office/powerpoint/2010/main" val="318282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O"/>
          </a:p>
        </p:txBody>
      </p:sp>
      <p:sp>
        <p:nvSpPr>
          <p:cNvPr id="3" name="Content Placeholder 2"/>
          <p:cNvSpPr>
            <a:spLocks noGrp="1"/>
          </p:cNvSpPr>
          <p:nvPr>
            <p:ph idx="1"/>
          </p:nvPr>
        </p:nvSpPr>
        <p:spPr/>
        <p:txBody>
          <a:bodyPr>
            <a:normAutofit/>
          </a:bodyPr>
          <a:lstStyle/>
          <a:p>
            <a:pPr lvl="0"/>
            <a:r>
              <a:rPr lang="es-ES" dirty="0" smtClean="0"/>
              <a:t>Intento de explicación relacional entre los síntomas orgánicos y la condición psicológica</a:t>
            </a:r>
          </a:p>
          <a:p>
            <a:pPr lvl="0"/>
            <a:endParaRPr lang="es-ES" dirty="0" smtClean="0"/>
          </a:p>
          <a:p>
            <a:pPr lvl="0"/>
            <a:r>
              <a:rPr lang="es-ES" dirty="0" smtClean="0"/>
              <a:t>Toda enfermedad  orgánica  tiene también un correlato psicológico </a:t>
            </a:r>
          </a:p>
          <a:p>
            <a:pPr lvl="0"/>
            <a:endParaRPr lang="es-ES" dirty="0" smtClean="0"/>
          </a:p>
          <a:p>
            <a:pPr lvl="0"/>
            <a:r>
              <a:rPr lang="es-ES" dirty="0" smtClean="0"/>
              <a:t>El cambio de la fisiología corporal exige de parte de la persona un cambio en la representación que tiene de su propio cuerpo. </a:t>
            </a:r>
          </a:p>
          <a:p>
            <a:pPr lvl="0"/>
            <a:endParaRPr lang="es-ES" dirty="0" smtClean="0"/>
          </a:p>
          <a:p>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04780" cy="711359"/>
          </a:xfrm>
        </p:spPr>
        <p:txBody>
          <a:bodyPr>
            <a:noAutofit/>
          </a:bodyPr>
          <a:lstStyle/>
          <a:p>
            <a:r>
              <a:rPr lang="es-ES" sz="2000" dirty="0" smtClean="0"/>
              <a:t>En este caso aún más puesto que los síntomas del  tumor afectan directamente el cuerpo en su representación sexual (genital)</a:t>
            </a:r>
            <a:endParaRPr lang="es-CO"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9271388"/>
              </p:ext>
            </p:extLst>
          </p:nvPr>
        </p:nvGraphicFramePr>
        <p:xfrm>
          <a:off x="866775" y="2489200"/>
          <a:ext cx="634365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973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457200" y="512763"/>
            <a:ext cx="8229600" cy="914400"/>
          </a:xfrm>
        </p:spPr>
        <p:txBody>
          <a:bodyPr>
            <a:noAutofit/>
          </a:bodyPr>
          <a:lstStyle/>
          <a:p>
            <a:pPr fontAlgn="auto">
              <a:spcAft>
                <a:spcPts val="0"/>
              </a:spcAft>
              <a:defRPr/>
            </a:pPr>
            <a:r>
              <a:rPr lang="es-ES" sz="3600" dirty="0" smtClean="0">
                <a:solidFill>
                  <a:schemeClr val="bg2">
                    <a:lumMod val="90000"/>
                  </a:schemeClr>
                </a:solidFill>
              </a:rPr>
              <a:t>Expectativa de dominio del hombre sobre la naturaleza</a:t>
            </a:r>
          </a:p>
        </p:txBody>
      </p:sp>
      <p:sp>
        <p:nvSpPr>
          <p:cNvPr id="17411" name="Rectangle 3"/>
          <p:cNvSpPr>
            <a:spLocks noGrp="1" noChangeArrowheads="1"/>
          </p:cNvSpPr>
          <p:nvPr>
            <p:ph sz="half" idx="1"/>
          </p:nvPr>
        </p:nvSpPr>
        <p:spPr>
          <a:xfrm>
            <a:off x="465138" y="1770063"/>
            <a:ext cx="3632199" cy="4525962"/>
          </a:xfrm>
        </p:spPr>
        <p:txBody>
          <a:bodyPr>
            <a:normAutofit fontScale="92500" lnSpcReduction="20000"/>
          </a:bodyPr>
          <a:lstStyle/>
          <a:p>
            <a:pPr marL="411480" fontAlgn="auto">
              <a:spcAft>
                <a:spcPts val="0"/>
              </a:spcAft>
              <a:buFont typeface="Wingdings"/>
              <a:buChar char=""/>
              <a:defRPr/>
            </a:pPr>
            <a:endParaRPr lang="es-ES" sz="2900" dirty="0" smtClean="0"/>
          </a:p>
          <a:p>
            <a:pPr marL="411480" fontAlgn="auto">
              <a:spcAft>
                <a:spcPts val="0"/>
              </a:spcAft>
              <a:buFont typeface="Wingdings"/>
              <a:buChar char=""/>
              <a:defRPr/>
            </a:pPr>
            <a:r>
              <a:rPr lang="es-ES" sz="2900" dirty="0" smtClean="0"/>
              <a:t>Temor por la perdida de las bases estructurales  de la moral religiosa</a:t>
            </a:r>
          </a:p>
          <a:p>
            <a:pPr marL="411480" fontAlgn="auto">
              <a:spcAft>
                <a:spcPts val="0"/>
              </a:spcAft>
              <a:buFont typeface="Wingdings"/>
              <a:buChar char=""/>
              <a:defRPr/>
            </a:pPr>
            <a:endParaRPr lang="es-ES" sz="2900" dirty="0" smtClean="0"/>
          </a:p>
          <a:p>
            <a:pPr marL="411480" fontAlgn="auto">
              <a:spcAft>
                <a:spcPts val="0"/>
              </a:spcAft>
              <a:buFont typeface="Wingdings"/>
              <a:buChar char=""/>
              <a:defRPr/>
            </a:pPr>
            <a:r>
              <a:rPr lang="es-ES" sz="2900" dirty="0" smtClean="0"/>
              <a:t>Estructuración acelerada de una moral racionalista /frágil</a:t>
            </a:r>
          </a:p>
          <a:p>
            <a:pPr marL="411480" fontAlgn="auto">
              <a:spcAft>
                <a:spcPts val="0"/>
              </a:spcAft>
              <a:buFont typeface="Wingdings"/>
              <a:buChar char=""/>
              <a:defRPr/>
            </a:pPr>
            <a:endParaRPr lang="es-ES" sz="2900" dirty="0" smtClean="0"/>
          </a:p>
          <a:p>
            <a:pPr marL="411480" fontAlgn="auto">
              <a:spcAft>
                <a:spcPts val="0"/>
              </a:spcAft>
              <a:buFont typeface="Wingdings"/>
              <a:buChar char=""/>
              <a:defRPr/>
            </a:pPr>
            <a:endParaRPr lang="es-ES" sz="2900" dirty="0" smtClean="0"/>
          </a:p>
        </p:txBody>
      </p:sp>
      <p:pic>
        <p:nvPicPr>
          <p:cNvPr id="13316" name="Picture 2"/>
          <p:cNvPicPr>
            <a:picLocks noChangeAspect="1" noChangeArrowheads="1"/>
          </p:cNvPicPr>
          <p:nvPr/>
        </p:nvPicPr>
        <p:blipFill>
          <a:blip r:embed="rId3" cstate="print"/>
          <a:srcRect/>
          <a:stretch>
            <a:fillRect/>
          </a:stretch>
        </p:blipFill>
        <p:spPr bwMode="auto">
          <a:xfrm>
            <a:off x="4140200" y="2060575"/>
            <a:ext cx="4706938" cy="3816350"/>
          </a:xfrm>
          <a:prstGeom prst="rect">
            <a:avLst/>
          </a:prstGeom>
          <a:noFill/>
          <a:ln w="9525">
            <a:noFill/>
            <a:miter lim="800000"/>
            <a:headEnd/>
            <a:tailEnd/>
          </a:ln>
        </p:spPr>
      </p:pic>
      <p:sp>
        <p:nvSpPr>
          <p:cNvPr id="10" name="9 Marcador de contenido"/>
          <p:cNvSpPr>
            <a:spLocks noGrp="1"/>
          </p:cNvSpPr>
          <p:nvPr>
            <p:ph sz="half" idx="2"/>
          </p:nvPr>
        </p:nvSpPr>
        <p:spPr>
          <a:xfrm>
            <a:off x="4656138" y="1770063"/>
            <a:ext cx="4038600" cy="4525962"/>
          </a:xfrm>
        </p:spPr>
        <p:txBody>
          <a:bodyPr>
            <a:normAutofit fontScale="92500" lnSpcReduction="20000"/>
          </a:bodyPr>
          <a:lstStyle/>
          <a:p>
            <a:pPr marL="411480" fontAlgn="auto">
              <a:spcAft>
                <a:spcPts val="0"/>
              </a:spcAft>
              <a:buFont typeface="Wingdings"/>
              <a:buChar char=""/>
              <a:defRPr/>
            </a:pPr>
            <a:endParaRPr lang="es-CO" dirty="0"/>
          </a:p>
        </p:txBody>
      </p:sp>
      <p:sp>
        <p:nvSpPr>
          <p:cNvPr id="11" name="10 Rectángulo"/>
          <p:cNvSpPr/>
          <p:nvPr/>
        </p:nvSpPr>
        <p:spPr>
          <a:xfrm>
            <a:off x="4503738" y="6021388"/>
            <a:ext cx="4148137" cy="64611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s-CO" b="1" dirty="0"/>
              <a:t>Gauguin </a:t>
            </a:r>
          </a:p>
          <a:p>
            <a:pPr>
              <a:defRPr/>
            </a:pPr>
            <a:r>
              <a:rPr lang="en-US" dirty="0"/>
              <a:t> La vision </a:t>
            </a:r>
            <a:r>
              <a:rPr lang="es-CO" dirty="0"/>
              <a:t>después</a:t>
            </a:r>
            <a:r>
              <a:rPr lang="en-US" dirty="0"/>
              <a:t> del </a:t>
            </a:r>
            <a:r>
              <a:rPr lang="en-US" dirty="0" err="1"/>
              <a:t>sermón</a:t>
            </a:r>
            <a:r>
              <a:rPr lang="en-US" dirty="0"/>
              <a:t> 1888</a:t>
            </a:r>
            <a:endParaRPr lang="es-CO" dirty="0"/>
          </a:p>
        </p:txBody>
      </p:sp>
    </p:spTree>
    <p:extLst>
      <p:ext uri="{BB962C8B-B14F-4D97-AF65-F5344CB8AC3E}">
        <p14:creationId xmlns:p14="http://schemas.microsoft.com/office/powerpoint/2010/main" val="548870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1000"/>
                                        <p:tgtEl>
                                          <p:spTgt spid="17411">
                                            <p:txEl>
                                              <p:pRg st="1" end="1"/>
                                            </p:txEl>
                                          </p:spTgt>
                                        </p:tgtEl>
                                      </p:cBhvr>
                                    </p:animEffect>
                                    <p:anim calcmode="lin" valueType="num">
                                      <p:cBhvr>
                                        <p:cTn id="8"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3" end="3"/>
                                            </p:txEl>
                                          </p:spTgt>
                                        </p:tgtEl>
                                        <p:attrNameLst>
                                          <p:attrName>style.visibility</p:attrName>
                                        </p:attrNameLst>
                                      </p:cBhvr>
                                      <p:to>
                                        <p:strVal val="visible"/>
                                      </p:to>
                                    </p:set>
                                    <p:animEffect transition="in" filter="fade">
                                      <p:cBhvr>
                                        <p:cTn id="14" dur="1000"/>
                                        <p:tgtEl>
                                          <p:spTgt spid="17411">
                                            <p:txEl>
                                              <p:pRg st="3" end="3"/>
                                            </p:txEl>
                                          </p:spTgt>
                                        </p:tgtEl>
                                      </p:cBhvr>
                                    </p:animEffect>
                                    <p:anim calcmode="lin" valueType="num">
                                      <p:cBhvr>
                                        <p:cTn id="15"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04780" cy="711359"/>
          </a:xfrm>
        </p:spPr>
        <p:txBody>
          <a:bodyPr>
            <a:noAutofit/>
          </a:bodyPr>
          <a:lstStyle/>
          <a:p>
            <a:r>
              <a:rPr lang="es-ES" sz="2000" dirty="0" smtClean="0"/>
              <a:t>En este caso aún más puesto que los síntomas del  tumor afectan directamente el cuerpo en su representación sexual (genital)</a:t>
            </a:r>
            <a:endParaRPr lang="es-CO" sz="2000" dirty="0"/>
          </a:p>
        </p:txBody>
      </p:sp>
      <p:graphicFrame>
        <p:nvGraphicFramePr>
          <p:cNvPr id="4" name="Content Placeholder 3"/>
          <p:cNvGraphicFramePr>
            <a:graphicFrameLocks noGrp="1"/>
          </p:cNvGraphicFramePr>
          <p:nvPr>
            <p:ph idx="1"/>
          </p:nvPr>
        </p:nvGraphicFramePr>
        <p:xfrm>
          <a:off x="866775" y="2489200"/>
          <a:ext cx="634365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742950" indent="-742950"/>
            <a:r>
              <a:rPr lang="es-ES" sz="2400" dirty="0" smtClean="0"/>
              <a:t>estrategias para abordar el análisis del proceso que desencadena la sintomatología</a:t>
            </a:r>
            <a:endParaRPr lang="es-CO"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0469417"/>
              </p:ext>
            </p:extLst>
          </p:nvPr>
        </p:nvGraphicFramePr>
        <p:xfrm>
          <a:off x="611560" y="2492897"/>
          <a:ext cx="7920880" cy="3528391"/>
        </p:xfrm>
        <a:graphic>
          <a:graphicData uri="http://schemas.openxmlformats.org/drawingml/2006/table">
            <a:tbl>
              <a:tblPr firstRow="1" bandRow="1">
                <a:tableStyleId>{5C22544A-7EE6-4342-B048-85BDC9FD1C3A}</a:tableStyleId>
              </a:tblPr>
              <a:tblGrid>
                <a:gridCol w="7920880"/>
              </a:tblGrid>
              <a:tr h="622657">
                <a:tc>
                  <a:txBody>
                    <a:bodyPr/>
                    <a:lstStyle/>
                    <a:p>
                      <a:pPr algn="ctr">
                        <a:lnSpc>
                          <a:spcPct val="115000"/>
                        </a:lnSpc>
                        <a:spcAft>
                          <a:spcPts val="0"/>
                        </a:spcAft>
                      </a:pPr>
                      <a:r>
                        <a:rPr lang="es-ES" sz="1800" dirty="0" smtClean="0">
                          <a:solidFill>
                            <a:srgbClr val="222222"/>
                          </a:solidFill>
                          <a:latin typeface="Arial"/>
                          <a:ea typeface="Times New Roman"/>
                          <a:cs typeface="Times New Roman"/>
                        </a:rPr>
                        <a:t>VON WEISZAKER, VICTOR – TUMOR CEREBRAL </a:t>
                      </a:r>
                      <a:endParaRPr lang="es-CO" sz="2800" dirty="0">
                        <a:latin typeface="Calibri"/>
                        <a:ea typeface="Calibri"/>
                        <a:cs typeface="Times New Roman"/>
                      </a:endParaRPr>
                    </a:p>
                  </a:txBody>
                  <a:tcPr marL="68580" marR="68580" marT="0" marB="0"/>
                </a:tc>
              </a:tr>
              <a:tr h="830210">
                <a:tc>
                  <a:txBody>
                    <a:bodyPr/>
                    <a:lstStyle/>
                    <a:p>
                      <a:pPr>
                        <a:lnSpc>
                          <a:spcPct val="115000"/>
                        </a:lnSpc>
                        <a:spcAft>
                          <a:spcPts val="0"/>
                        </a:spcAft>
                      </a:pPr>
                      <a:r>
                        <a:rPr lang="es-ES" sz="1800" dirty="0" err="1">
                          <a:solidFill>
                            <a:srgbClr val="222222"/>
                          </a:solidFill>
                          <a:latin typeface="Arial"/>
                          <a:ea typeface="Times New Roman"/>
                          <a:cs typeface="Times New Roman"/>
                        </a:rPr>
                        <a:t>Anatomoclínicos</a:t>
                      </a:r>
                      <a:r>
                        <a:rPr lang="es-ES" sz="1800" dirty="0">
                          <a:solidFill>
                            <a:srgbClr val="222222"/>
                          </a:solidFill>
                          <a:latin typeface="Arial"/>
                          <a:ea typeface="Times New Roman"/>
                          <a:cs typeface="Times New Roman"/>
                        </a:rPr>
                        <a:t> – ubicación de la lesión – desencadenante de los síntomas</a:t>
                      </a:r>
                      <a:endParaRPr lang="es-CO" sz="2800" dirty="0">
                        <a:latin typeface="Calibri"/>
                        <a:ea typeface="Calibri"/>
                        <a:cs typeface="Times New Roman"/>
                      </a:endParaRPr>
                    </a:p>
                  </a:txBody>
                  <a:tcPr marL="68580" marR="68580" marT="0" marB="0"/>
                </a:tc>
              </a:tr>
              <a:tr h="2075524">
                <a:tc>
                  <a:txBody>
                    <a:bodyPr/>
                    <a:lstStyle/>
                    <a:p>
                      <a:pPr>
                        <a:lnSpc>
                          <a:spcPct val="115000"/>
                        </a:lnSpc>
                        <a:spcAft>
                          <a:spcPts val="0"/>
                        </a:spcAft>
                      </a:pPr>
                      <a:r>
                        <a:rPr lang="es-ES" sz="1800" dirty="0">
                          <a:solidFill>
                            <a:srgbClr val="222222"/>
                          </a:solidFill>
                          <a:latin typeface="Arial"/>
                          <a:ea typeface="Times New Roman"/>
                          <a:cs typeface="Times New Roman"/>
                        </a:rPr>
                        <a:t>Interés en mostrar la lesión del sistema nervioso como un desencadenante de la </a:t>
                      </a:r>
                      <a:r>
                        <a:rPr lang="es-ES" sz="1800" dirty="0" smtClean="0">
                          <a:solidFill>
                            <a:srgbClr val="222222"/>
                          </a:solidFill>
                          <a:latin typeface="Arial"/>
                          <a:ea typeface="Times New Roman"/>
                          <a:cs typeface="Times New Roman"/>
                        </a:rPr>
                        <a:t>patología (reacción de todo el sistema nervioso – que incluye</a:t>
                      </a:r>
                      <a:r>
                        <a:rPr lang="es-ES" sz="1800" baseline="0" dirty="0" smtClean="0">
                          <a:solidFill>
                            <a:srgbClr val="222222"/>
                          </a:solidFill>
                          <a:latin typeface="Arial"/>
                          <a:ea typeface="Times New Roman"/>
                          <a:cs typeface="Times New Roman"/>
                        </a:rPr>
                        <a:t> su capacidad de representación del cuerpo</a:t>
                      </a:r>
                      <a:r>
                        <a:rPr lang="es-ES" sz="1800" dirty="0" smtClean="0">
                          <a:solidFill>
                            <a:srgbClr val="222222"/>
                          </a:solidFill>
                          <a:latin typeface="Arial"/>
                          <a:ea typeface="Times New Roman"/>
                          <a:cs typeface="Times New Roman"/>
                        </a:rPr>
                        <a:t>)</a:t>
                      </a:r>
                      <a:endParaRPr lang="es-CO" sz="28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48681"/>
            <a:ext cx="6346078" cy="1088284"/>
          </a:xfrm>
        </p:spPr>
        <p:txBody>
          <a:bodyPr>
            <a:noAutofit/>
          </a:bodyPr>
          <a:lstStyle/>
          <a:p>
            <a:pPr marL="742950" indent="-742950"/>
            <a:r>
              <a:rPr lang="es-ES" sz="1800" dirty="0" smtClean="0"/>
              <a:t>Relacione y compare las estrategias para abordar el análisis del proceso que desencadena la sintomatología por parte de los dos </a:t>
            </a:r>
            <a:r>
              <a:rPr lang="es-ES" sz="2400" dirty="0" smtClean="0"/>
              <a:t>autores.</a:t>
            </a:r>
            <a:endParaRPr lang="es-CO"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732641"/>
              </p:ext>
            </p:extLst>
          </p:nvPr>
        </p:nvGraphicFramePr>
        <p:xfrm>
          <a:off x="755576" y="2348880"/>
          <a:ext cx="7632848" cy="4104456"/>
        </p:xfrm>
        <a:graphic>
          <a:graphicData uri="http://schemas.openxmlformats.org/drawingml/2006/table">
            <a:tbl>
              <a:tblPr firstRow="1" bandRow="1">
                <a:tableStyleId>{5C22544A-7EE6-4342-B048-85BDC9FD1C3A}</a:tableStyleId>
              </a:tblPr>
              <a:tblGrid>
                <a:gridCol w="7632848"/>
              </a:tblGrid>
              <a:tr h="474166">
                <a:tc>
                  <a:txBody>
                    <a:bodyPr/>
                    <a:lstStyle/>
                    <a:p>
                      <a:pPr algn="ctr">
                        <a:lnSpc>
                          <a:spcPct val="115000"/>
                        </a:lnSpc>
                        <a:spcAft>
                          <a:spcPts val="0"/>
                        </a:spcAft>
                      </a:pPr>
                      <a:r>
                        <a:rPr lang="es-ES" sz="1800" dirty="0" smtClean="0">
                          <a:solidFill>
                            <a:srgbClr val="222222"/>
                          </a:solidFill>
                          <a:latin typeface="Arial"/>
                          <a:ea typeface="Times New Roman"/>
                          <a:cs typeface="Times New Roman"/>
                        </a:rPr>
                        <a:t>von </a:t>
                      </a:r>
                      <a:r>
                        <a:rPr lang="es-ES" sz="1800" dirty="0" err="1" smtClean="0">
                          <a:solidFill>
                            <a:srgbClr val="222222"/>
                          </a:solidFill>
                          <a:latin typeface="Arial"/>
                          <a:ea typeface="Times New Roman"/>
                          <a:cs typeface="Times New Roman"/>
                        </a:rPr>
                        <a:t>Weizsäcker</a:t>
                      </a:r>
                      <a:r>
                        <a:rPr lang="es-ES" sz="1800" dirty="0" smtClean="0">
                          <a:solidFill>
                            <a:srgbClr val="222222"/>
                          </a:solidFill>
                          <a:latin typeface="Arial"/>
                          <a:ea typeface="Times New Roman"/>
                          <a:cs typeface="Times New Roman"/>
                        </a:rPr>
                        <a:t>, </a:t>
                      </a:r>
                      <a:r>
                        <a:rPr lang="es-ES" sz="1800" dirty="0" err="1" smtClean="0">
                          <a:solidFill>
                            <a:srgbClr val="222222"/>
                          </a:solidFill>
                          <a:latin typeface="Arial"/>
                          <a:ea typeface="Times New Roman"/>
                          <a:cs typeface="Times New Roman"/>
                        </a:rPr>
                        <a:t>Viktor</a:t>
                      </a:r>
                      <a:r>
                        <a:rPr lang="es-ES" sz="1800" dirty="0" smtClean="0">
                          <a:solidFill>
                            <a:srgbClr val="222222"/>
                          </a:solidFill>
                          <a:latin typeface="Arial"/>
                          <a:ea typeface="Times New Roman"/>
                          <a:cs typeface="Times New Roman"/>
                        </a:rPr>
                        <a:t>– TUMOR CEREBRAL </a:t>
                      </a:r>
                      <a:endParaRPr lang="es-CO" sz="2800" dirty="0">
                        <a:latin typeface="Calibri"/>
                        <a:ea typeface="Calibri"/>
                        <a:cs typeface="Times New Roman"/>
                      </a:endParaRPr>
                    </a:p>
                  </a:txBody>
                  <a:tcPr marL="68580" marR="68580" marT="0" marB="0"/>
                </a:tc>
              </a:tr>
              <a:tr h="806731">
                <a:tc>
                  <a:txBody>
                    <a:bodyPr/>
                    <a:lstStyle/>
                    <a:p>
                      <a:pPr>
                        <a:lnSpc>
                          <a:spcPct val="115000"/>
                        </a:lnSpc>
                        <a:spcAft>
                          <a:spcPts val="0"/>
                        </a:spcAft>
                      </a:pPr>
                      <a:r>
                        <a:rPr lang="es-ES" sz="1800" dirty="0" err="1">
                          <a:solidFill>
                            <a:srgbClr val="222222"/>
                          </a:solidFill>
                          <a:latin typeface="Arial"/>
                          <a:ea typeface="Times New Roman"/>
                          <a:cs typeface="Times New Roman"/>
                        </a:rPr>
                        <a:t>Anatomoclínicos</a:t>
                      </a:r>
                      <a:r>
                        <a:rPr lang="es-ES" sz="1800" dirty="0">
                          <a:solidFill>
                            <a:srgbClr val="222222"/>
                          </a:solidFill>
                          <a:latin typeface="Arial"/>
                          <a:ea typeface="Times New Roman"/>
                          <a:cs typeface="Times New Roman"/>
                        </a:rPr>
                        <a:t> – ubicación de la lesión – desencadenante de los síntomas</a:t>
                      </a:r>
                      <a:endParaRPr lang="es-CO" sz="2800" dirty="0">
                        <a:latin typeface="Calibri"/>
                        <a:ea typeface="Calibri"/>
                        <a:cs typeface="Times New Roman"/>
                      </a:endParaRPr>
                    </a:p>
                  </a:txBody>
                  <a:tcPr marL="68580" marR="68580" marT="0" marB="0"/>
                </a:tc>
              </a:tr>
              <a:tr h="1210097">
                <a:tc>
                  <a:txBody>
                    <a:bodyPr/>
                    <a:lstStyle/>
                    <a:p>
                      <a:pPr>
                        <a:lnSpc>
                          <a:spcPct val="115000"/>
                        </a:lnSpc>
                        <a:spcAft>
                          <a:spcPts val="0"/>
                        </a:spcAft>
                      </a:pPr>
                      <a:r>
                        <a:rPr lang="es-ES" sz="1800" dirty="0">
                          <a:solidFill>
                            <a:srgbClr val="222222"/>
                          </a:solidFill>
                          <a:latin typeface="Arial"/>
                          <a:ea typeface="Times New Roman"/>
                          <a:cs typeface="Times New Roman"/>
                        </a:rPr>
                        <a:t>Interés en mostrar la lesión del sistema nervioso como un desencadenante de la </a:t>
                      </a:r>
                      <a:r>
                        <a:rPr lang="es-ES" sz="1800" dirty="0" smtClean="0">
                          <a:solidFill>
                            <a:srgbClr val="222222"/>
                          </a:solidFill>
                          <a:latin typeface="Arial"/>
                          <a:ea typeface="Times New Roman"/>
                          <a:cs typeface="Times New Roman"/>
                        </a:rPr>
                        <a:t>patología (reacción de todo el sistema nervioso – que incluye</a:t>
                      </a:r>
                      <a:r>
                        <a:rPr lang="es-ES" sz="1800" baseline="0" dirty="0" smtClean="0">
                          <a:solidFill>
                            <a:srgbClr val="222222"/>
                          </a:solidFill>
                          <a:latin typeface="Arial"/>
                          <a:ea typeface="Times New Roman"/>
                          <a:cs typeface="Times New Roman"/>
                        </a:rPr>
                        <a:t> su capacidad de representación del cuerpo</a:t>
                      </a:r>
                      <a:r>
                        <a:rPr lang="es-ES" sz="1800" dirty="0" smtClean="0">
                          <a:solidFill>
                            <a:srgbClr val="222222"/>
                          </a:solidFill>
                          <a:latin typeface="Arial"/>
                          <a:ea typeface="Times New Roman"/>
                          <a:cs typeface="Times New Roman"/>
                        </a:rPr>
                        <a:t>)</a:t>
                      </a:r>
                      <a:endParaRPr lang="es-CO" sz="2800" dirty="0">
                        <a:latin typeface="Calibri"/>
                        <a:ea typeface="Calibri"/>
                        <a:cs typeface="Times New Roman"/>
                      </a:endParaRPr>
                    </a:p>
                  </a:txBody>
                  <a:tcPr marL="68580" marR="68580" marT="0" marB="0"/>
                </a:tc>
              </a:tr>
              <a:tr h="806731">
                <a:tc>
                  <a:txBody>
                    <a:bodyPr/>
                    <a:lstStyle/>
                    <a:p>
                      <a:pPr>
                        <a:lnSpc>
                          <a:spcPct val="115000"/>
                        </a:lnSpc>
                        <a:spcAft>
                          <a:spcPts val="0"/>
                        </a:spcAft>
                      </a:pPr>
                      <a:r>
                        <a:rPr lang="es-ES" sz="1800" dirty="0">
                          <a:solidFill>
                            <a:srgbClr val="222222"/>
                          </a:solidFill>
                          <a:latin typeface="Arial"/>
                          <a:ea typeface="Times New Roman"/>
                          <a:cs typeface="Times New Roman"/>
                        </a:rPr>
                        <a:t>Interés en ubicar los elementos psicológicos que agravan la condición de la paciente y que entran en relación con los efectos de la lesión. </a:t>
                      </a:r>
                      <a:endParaRPr lang="es-CO" sz="2800" dirty="0">
                        <a:latin typeface="Calibri"/>
                        <a:ea typeface="Calibri"/>
                        <a:cs typeface="Times New Roman"/>
                      </a:endParaRPr>
                    </a:p>
                  </a:txBody>
                  <a:tcPr marL="68580" marR="68580" marT="0" marB="0"/>
                </a:tc>
              </a:tr>
              <a:tr h="806731">
                <a:tc>
                  <a:txBody>
                    <a:bodyPr/>
                    <a:lstStyle/>
                    <a:p>
                      <a:pPr>
                        <a:lnSpc>
                          <a:spcPct val="115000"/>
                        </a:lnSpc>
                        <a:spcAft>
                          <a:spcPts val="0"/>
                        </a:spcAft>
                        <a:tabLst>
                          <a:tab pos="2138680" algn="l"/>
                        </a:tabLst>
                      </a:pPr>
                      <a:r>
                        <a:rPr lang="es-ES" sz="1800" dirty="0">
                          <a:solidFill>
                            <a:srgbClr val="222222"/>
                          </a:solidFill>
                          <a:latin typeface="Arial"/>
                          <a:ea typeface="Times New Roman"/>
                          <a:cs typeface="Times New Roman"/>
                        </a:rPr>
                        <a:t>Mentalidad de integración psicoanalítica y médica que intenta superar el </a:t>
                      </a:r>
                      <a:r>
                        <a:rPr lang="es-ES" sz="1800" dirty="0" smtClean="0">
                          <a:solidFill>
                            <a:srgbClr val="222222"/>
                          </a:solidFill>
                          <a:latin typeface="Arial"/>
                          <a:ea typeface="Times New Roman"/>
                          <a:cs typeface="Times New Roman"/>
                        </a:rPr>
                        <a:t>biologismo</a:t>
                      </a:r>
                      <a:endParaRPr lang="es-CO" sz="28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idx="4294967295"/>
          </p:nvPr>
        </p:nvSpPr>
        <p:spPr>
          <a:xfrm>
            <a:off x="1371600" y="274638"/>
            <a:ext cx="7772400" cy="1143000"/>
          </a:xfrm>
        </p:spPr>
        <p:txBody>
          <a:bodyPr>
            <a:normAutofit/>
          </a:bodyPr>
          <a:lstStyle/>
          <a:p>
            <a:pPr fontAlgn="auto">
              <a:spcAft>
                <a:spcPts val="0"/>
              </a:spcAft>
              <a:defRPr/>
            </a:pPr>
            <a:r>
              <a:rPr lang="es-ES" smtClean="0">
                <a:solidFill>
                  <a:schemeClr val="tx2">
                    <a:satMod val="130000"/>
                  </a:schemeClr>
                </a:solidFill>
              </a:rPr>
              <a:t>Nuevas formas  de producción </a:t>
            </a:r>
          </a:p>
        </p:txBody>
      </p:sp>
      <p:sp>
        <p:nvSpPr>
          <p:cNvPr id="14339" name="Rectangle 4"/>
          <p:cNvSpPr>
            <a:spLocks noGrp="1" noChangeArrowheads="1"/>
          </p:cNvSpPr>
          <p:nvPr>
            <p:ph type="body" sz="half" idx="4294967295"/>
          </p:nvPr>
        </p:nvSpPr>
        <p:spPr>
          <a:xfrm>
            <a:off x="5334000" y="1447800"/>
            <a:ext cx="3810000" cy="4572000"/>
          </a:xfrm>
        </p:spPr>
        <p:txBody>
          <a:bodyPr>
            <a:normAutofit fontScale="55000" lnSpcReduction="20000"/>
          </a:bodyPr>
          <a:lstStyle/>
          <a:p>
            <a:endParaRPr lang="es-ES" sz="2500" dirty="0" smtClean="0"/>
          </a:p>
          <a:p>
            <a:r>
              <a:rPr lang="es-ES" sz="2500" dirty="0" smtClean="0"/>
              <a:t>Revolución industrial </a:t>
            </a:r>
          </a:p>
          <a:p>
            <a:endParaRPr lang="es-ES" sz="2500" dirty="0" smtClean="0"/>
          </a:p>
          <a:p>
            <a:r>
              <a:rPr lang="es-ES" sz="2500" dirty="0" smtClean="0"/>
              <a:t>Desarrollo económico</a:t>
            </a:r>
          </a:p>
          <a:p>
            <a:endParaRPr lang="es-ES" sz="2500" dirty="0" smtClean="0"/>
          </a:p>
          <a:p>
            <a:r>
              <a:rPr lang="es-ES" sz="2500" dirty="0" smtClean="0"/>
              <a:t>Relación trabajo- producción </a:t>
            </a:r>
          </a:p>
          <a:p>
            <a:endParaRPr lang="es-ES" sz="2500" dirty="0" smtClean="0"/>
          </a:p>
          <a:p>
            <a:r>
              <a:rPr lang="es-ES" sz="2500" dirty="0" smtClean="0"/>
              <a:t>Grandes contrastes entre la riqueza y la pobreza</a:t>
            </a:r>
          </a:p>
          <a:p>
            <a:endParaRPr lang="es-ES" sz="2500" dirty="0" smtClean="0"/>
          </a:p>
          <a:p>
            <a:r>
              <a:rPr lang="es-ES" sz="2500" dirty="0" smtClean="0"/>
              <a:t>Urbanización de las sociedades</a:t>
            </a:r>
          </a:p>
          <a:p>
            <a:endParaRPr lang="es-ES" sz="2500" dirty="0" smtClean="0"/>
          </a:p>
          <a:p>
            <a:r>
              <a:rPr lang="es-ES" sz="2500" dirty="0" smtClean="0"/>
              <a:t>Aceleración de la vida</a:t>
            </a:r>
          </a:p>
          <a:p>
            <a:endParaRPr lang="es-ES" sz="2500" dirty="0" smtClean="0"/>
          </a:p>
          <a:p>
            <a:r>
              <a:rPr lang="es-ES" sz="2500" dirty="0" smtClean="0"/>
              <a:t>Reducción de las distancias geográficas</a:t>
            </a:r>
          </a:p>
          <a:p>
            <a:pPr>
              <a:buFont typeface="Wingdings" pitchFamily="2" charset="2"/>
              <a:buNone/>
            </a:pPr>
            <a:endParaRPr lang="es-ES" sz="2500" dirty="0" smtClean="0"/>
          </a:p>
          <a:p>
            <a:pPr>
              <a:buFont typeface="Wingdings" pitchFamily="2" charset="2"/>
              <a:buNone/>
            </a:pPr>
            <a:endParaRPr lang="es-ES" sz="2500" dirty="0" smtClean="0"/>
          </a:p>
        </p:txBody>
      </p:sp>
      <p:pic>
        <p:nvPicPr>
          <p:cNvPr id="14340" name="Picture 2"/>
          <p:cNvPicPr>
            <a:picLocks noChangeAspect="1" noChangeArrowheads="1"/>
          </p:cNvPicPr>
          <p:nvPr/>
        </p:nvPicPr>
        <p:blipFill>
          <a:blip r:embed="rId3" cstate="print"/>
          <a:srcRect/>
          <a:stretch>
            <a:fillRect/>
          </a:stretch>
        </p:blipFill>
        <p:spPr bwMode="auto">
          <a:xfrm>
            <a:off x="395288" y="1628775"/>
            <a:ext cx="4918075" cy="3887788"/>
          </a:xfrm>
          <a:prstGeom prst="rect">
            <a:avLst/>
          </a:prstGeom>
          <a:noFill/>
          <a:ln w="9525">
            <a:noFill/>
            <a:miter lim="800000"/>
            <a:headEnd/>
            <a:tailEnd/>
          </a:ln>
        </p:spPr>
      </p:pic>
      <p:sp>
        <p:nvSpPr>
          <p:cNvPr id="6" name="5 CuadroTexto"/>
          <p:cNvSpPr txBox="1"/>
          <p:nvPr/>
        </p:nvSpPr>
        <p:spPr>
          <a:xfrm>
            <a:off x="3923928" y="5589588"/>
            <a:ext cx="1295772"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s-CO" sz="1200" dirty="0" err="1"/>
              <a:t>Manet</a:t>
            </a:r>
            <a:r>
              <a:rPr lang="es-CO" sz="1200" dirty="0"/>
              <a:t> 1863</a:t>
            </a:r>
          </a:p>
        </p:txBody>
      </p:sp>
    </p:spTree>
    <p:extLst>
      <p:ext uri="{BB962C8B-B14F-4D97-AF65-F5344CB8AC3E}">
        <p14:creationId xmlns:p14="http://schemas.microsoft.com/office/powerpoint/2010/main" val="391098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 calcmode="lin" valueType="num">
                                      <p:cBhvr additive="base">
                                        <p:cTn id="13"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anim calcmode="lin" valueType="num">
                                      <p:cBhvr additive="base">
                                        <p:cTn id="19"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 calcmode="lin" valueType="num">
                                      <p:cBhvr additive="base">
                                        <p:cTn id="25"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9" end="9"/>
                                            </p:txEl>
                                          </p:spTgt>
                                        </p:tgtEl>
                                        <p:attrNameLst>
                                          <p:attrName>style.visibility</p:attrName>
                                        </p:attrNameLst>
                                      </p:cBhvr>
                                      <p:to>
                                        <p:strVal val="visible"/>
                                      </p:to>
                                    </p:set>
                                    <p:anim calcmode="lin" valueType="num">
                                      <p:cBhvr additive="base">
                                        <p:cTn id="31"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11" end="11"/>
                                            </p:txEl>
                                          </p:spTgt>
                                        </p:tgtEl>
                                        <p:attrNameLst>
                                          <p:attrName>style.visibility</p:attrName>
                                        </p:attrNameLst>
                                      </p:cBhvr>
                                      <p:to>
                                        <p:strVal val="visible"/>
                                      </p:to>
                                    </p:set>
                                    <p:anim calcmode="lin" valueType="num">
                                      <p:cBhvr additive="base">
                                        <p:cTn id="37"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anim calcmode="lin" valueType="num">
                                      <p:cBhvr additive="base">
                                        <p:cTn id="43" dur="5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12763"/>
            <a:ext cx="8229600" cy="914400"/>
          </a:xfrm>
        </p:spPr>
        <p:txBody>
          <a:bodyPr/>
          <a:lstStyle/>
          <a:p>
            <a:pPr fontAlgn="auto">
              <a:spcAft>
                <a:spcPts val="0"/>
              </a:spcAft>
              <a:defRPr/>
            </a:pPr>
            <a:r>
              <a:rPr lang="es-CO" dirty="0" smtClean="0">
                <a:solidFill>
                  <a:schemeClr val="bg2">
                    <a:lumMod val="90000"/>
                  </a:schemeClr>
                </a:solidFill>
              </a:rPr>
              <a:t>Cambios demográficos </a:t>
            </a:r>
            <a:endParaRPr lang="es-ES" dirty="0" smtClean="0">
              <a:solidFill>
                <a:schemeClr val="bg2">
                  <a:lumMod val="90000"/>
                </a:schemeClr>
              </a:solidFill>
            </a:endParaRPr>
          </a:p>
        </p:txBody>
      </p:sp>
      <p:sp>
        <p:nvSpPr>
          <p:cNvPr id="15363" name="Rectangle 3"/>
          <p:cNvSpPr>
            <a:spLocks noGrp="1" noChangeArrowheads="1"/>
          </p:cNvSpPr>
          <p:nvPr>
            <p:ph sz="half" idx="1"/>
          </p:nvPr>
        </p:nvSpPr>
        <p:spPr>
          <a:xfrm>
            <a:off x="465138" y="1770063"/>
            <a:ext cx="4038600" cy="4525962"/>
          </a:xfrm>
        </p:spPr>
        <p:txBody>
          <a:bodyPr>
            <a:normAutofit/>
          </a:bodyPr>
          <a:lstStyle/>
          <a:p>
            <a:endParaRPr lang="es-CO" dirty="0" smtClean="0"/>
          </a:p>
          <a:p>
            <a:r>
              <a:rPr lang="es-CO" dirty="0" smtClean="0"/>
              <a:t>Transformación en las relaciones y costumbres sociales</a:t>
            </a:r>
          </a:p>
          <a:p>
            <a:endParaRPr lang="es-CO" dirty="0" smtClean="0"/>
          </a:p>
          <a:p>
            <a:r>
              <a:rPr lang="es-CO" dirty="0" smtClean="0"/>
              <a:t>Nueva ética racionalista – insuficiente</a:t>
            </a:r>
          </a:p>
          <a:p>
            <a:endParaRPr lang="es-CO" dirty="0"/>
          </a:p>
          <a:p>
            <a:r>
              <a:rPr lang="es-CO" dirty="0" smtClean="0"/>
              <a:t>Cambios en la posición social de las mujeres</a:t>
            </a:r>
            <a:endParaRPr lang="es-ES" dirty="0" smtClean="0"/>
          </a:p>
        </p:txBody>
      </p:sp>
      <p:pic>
        <p:nvPicPr>
          <p:cNvPr id="15364" name="Picture 1"/>
          <p:cNvPicPr>
            <a:picLocks noGrp="1" noChangeAspect="1" noChangeArrowheads="1"/>
          </p:cNvPicPr>
          <p:nvPr>
            <p:ph sz="half" idx="2"/>
          </p:nvPr>
        </p:nvPicPr>
        <p:blipFill>
          <a:blip r:embed="rId3" cstate="print"/>
          <a:srcRect/>
          <a:stretch>
            <a:fillRect/>
          </a:stretch>
        </p:blipFill>
        <p:spPr>
          <a:xfrm>
            <a:off x="5292725" y="1341438"/>
            <a:ext cx="3382963" cy="3646487"/>
          </a:xfrm>
          <a:noFill/>
        </p:spPr>
      </p:pic>
      <p:sp>
        <p:nvSpPr>
          <p:cNvPr id="15365" name="7 CuadroTexto"/>
          <p:cNvSpPr txBox="1">
            <a:spLocks noChangeArrowheads="1"/>
          </p:cNvSpPr>
          <p:nvPr/>
        </p:nvSpPr>
        <p:spPr bwMode="auto">
          <a:xfrm>
            <a:off x="7380288" y="5157788"/>
            <a:ext cx="1223962" cy="646112"/>
          </a:xfrm>
          <a:prstGeom prst="rect">
            <a:avLst/>
          </a:prstGeom>
          <a:noFill/>
          <a:ln w="9525">
            <a:noFill/>
            <a:miter lim="800000"/>
            <a:headEnd/>
            <a:tailEnd/>
          </a:ln>
        </p:spPr>
        <p:txBody>
          <a:bodyPr>
            <a:spAutoFit/>
          </a:bodyPr>
          <a:lstStyle/>
          <a:p>
            <a:r>
              <a:rPr lang="es-CO" dirty="0"/>
              <a:t>Camille </a:t>
            </a:r>
            <a:r>
              <a:rPr lang="es-CO" dirty="0" err="1"/>
              <a:t>Claudel</a:t>
            </a:r>
            <a:endParaRPr lang="es-CO" dirty="0"/>
          </a:p>
        </p:txBody>
      </p:sp>
      <p:sp>
        <p:nvSpPr>
          <p:cNvPr id="12" name="11 CuadroTexto"/>
          <p:cNvSpPr txBox="1"/>
          <p:nvPr/>
        </p:nvSpPr>
        <p:spPr>
          <a:xfrm rot="19884963">
            <a:off x="1002755" y="3294130"/>
            <a:ext cx="3744416" cy="36933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s-CO" dirty="0"/>
              <a:t>Cambios en la sexualidad</a:t>
            </a:r>
          </a:p>
        </p:txBody>
      </p:sp>
    </p:spTree>
    <p:extLst>
      <p:ext uri="{BB962C8B-B14F-4D97-AF65-F5344CB8AC3E}">
        <p14:creationId xmlns:p14="http://schemas.microsoft.com/office/powerpoint/2010/main" val="2984459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circle(in)">
                                      <p:cBhvr>
                                        <p:cTn id="7" dur="20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circle(in)">
                                      <p:cBhvr>
                                        <p:cTn id="12" dur="20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circle(in)">
                                      <p:cBhvr>
                                        <p:cTn id="17" dur="2000"/>
                                        <p:tgtEl>
                                          <p:spTgt spid="1536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fade">
                                      <p:cBhvr>
                                        <p:cTn id="27" dur="1000"/>
                                        <p:tgtEl>
                                          <p:spTgt spid="15365"/>
                                        </p:tgtEl>
                                      </p:cBhvr>
                                    </p:animEffect>
                                    <p:anim calcmode="lin" valueType="num">
                                      <p:cBhvr>
                                        <p:cTn id="28" dur="1000" fill="hold"/>
                                        <p:tgtEl>
                                          <p:spTgt spid="15365"/>
                                        </p:tgtEl>
                                        <p:attrNameLst>
                                          <p:attrName>ppt_x</p:attrName>
                                        </p:attrNameLst>
                                      </p:cBhvr>
                                      <p:tavLst>
                                        <p:tav tm="0">
                                          <p:val>
                                            <p:strVal val="#ppt_x"/>
                                          </p:val>
                                        </p:tav>
                                        <p:tav tm="100000">
                                          <p:val>
                                            <p:strVal val="#ppt_x"/>
                                          </p:val>
                                        </p:tav>
                                      </p:tavLst>
                                    </p:anim>
                                    <p:anim calcmode="lin" valueType="num">
                                      <p:cBhvr>
                                        <p:cTn id="29"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idx="4294967295"/>
          </p:nvPr>
        </p:nvSpPr>
        <p:spPr>
          <a:xfrm>
            <a:off x="1371600" y="274638"/>
            <a:ext cx="7772400" cy="1143000"/>
          </a:xfrm>
        </p:spPr>
        <p:txBody>
          <a:bodyPr/>
          <a:lstStyle/>
          <a:p>
            <a:pPr fontAlgn="auto">
              <a:spcAft>
                <a:spcPts val="0"/>
              </a:spcAft>
              <a:defRPr/>
            </a:pPr>
            <a:r>
              <a:rPr lang="es-ES" sz="3200" smtClean="0">
                <a:solidFill>
                  <a:schemeClr val="tx2">
                    <a:satMod val="130000"/>
                  </a:schemeClr>
                </a:solidFill>
              </a:rPr>
              <a:t>Desarrollo de las ciencias biológicas</a:t>
            </a:r>
          </a:p>
        </p:txBody>
      </p:sp>
      <p:sp>
        <p:nvSpPr>
          <p:cNvPr id="16387" name="Rectangle 3"/>
          <p:cNvSpPr>
            <a:spLocks noGrp="1" noChangeArrowheads="1"/>
          </p:cNvSpPr>
          <p:nvPr>
            <p:ph type="body" idx="4294967295"/>
          </p:nvPr>
        </p:nvSpPr>
        <p:spPr>
          <a:xfrm>
            <a:off x="467544" y="1447800"/>
            <a:ext cx="5472608" cy="4572000"/>
          </a:xfrm>
        </p:spPr>
        <p:txBody>
          <a:bodyPr>
            <a:normAutofit fontScale="85000" lnSpcReduction="20000"/>
          </a:bodyPr>
          <a:lstStyle/>
          <a:p>
            <a:endParaRPr lang="es-ES" sz="2900" dirty="0" smtClean="0"/>
          </a:p>
          <a:p>
            <a:endParaRPr lang="es-ES" sz="2900" dirty="0" smtClean="0"/>
          </a:p>
          <a:p>
            <a:r>
              <a:rPr lang="es-ES" sz="2900" dirty="0" smtClean="0"/>
              <a:t>Charles Darwin</a:t>
            </a:r>
          </a:p>
          <a:p>
            <a:endParaRPr lang="es-ES" sz="2900" dirty="0" smtClean="0"/>
          </a:p>
          <a:p>
            <a:r>
              <a:rPr lang="es-ES" sz="2900" dirty="0" smtClean="0"/>
              <a:t>Naturalismo – </a:t>
            </a:r>
          </a:p>
          <a:p>
            <a:pPr>
              <a:buNone/>
            </a:pPr>
            <a:r>
              <a:rPr lang="es-ES" sz="2900" dirty="0" smtClean="0"/>
              <a:t>	Entre la espereza y el desespero</a:t>
            </a:r>
          </a:p>
          <a:p>
            <a:endParaRPr lang="es-ES" sz="2900" dirty="0" smtClean="0"/>
          </a:p>
          <a:p>
            <a:r>
              <a:rPr lang="es-ES" sz="2800" dirty="0" smtClean="0"/>
              <a:t>El ser humano creación divina, </a:t>
            </a:r>
          </a:p>
          <a:p>
            <a:pPr>
              <a:buNone/>
            </a:pPr>
            <a:r>
              <a:rPr lang="es-ES" sz="2800" dirty="0" smtClean="0"/>
              <a:t>			Vs</a:t>
            </a:r>
          </a:p>
          <a:p>
            <a:pPr>
              <a:buNone/>
            </a:pPr>
            <a:r>
              <a:rPr lang="es-ES" sz="2800" dirty="0" smtClean="0"/>
              <a:t>	Producto de la naturaleza/ evolución  </a:t>
            </a:r>
          </a:p>
          <a:p>
            <a:endParaRPr lang="es-ES" sz="2800" dirty="0" smtClean="0"/>
          </a:p>
          <a:p>
            <a:endParaRPr lang="es-ES" sz="2900" dirty="0" smtClean="0"/>
          </a:p>
          <a:p>
            <a:endParaRPr lang="es-ES" sz="2900" dirty="0" smtClean="0"/>
          </a:p>
          <a:p>
            <a:endParaRPr lang="es-ES" sz="2900" dirty="0" smtClean="0"/>
          </a:p>
          <a:p>
            <a:endParaRPr lang="es-ES" sz="2900" dirty="0" smtClean="0"/>
          </a:p>
          <a:p>
            <a:endParaRPr lang="es-ES" sz="2900" dirty="0" smtClean="0"/>
          </a:p>
          <a:p>
            <a:endParaRPr lang="es-ES" sz="2900" dirty="0" smtClean="0"/>
          </a:p>
          <a:p>
            <a:endParaRPr lang="es-ES" sz="2900" dirty="0" smtClean="0"/>
          </a:p>
          <a:p>
            <a:endParaRPr lang="es-ES" sz="2900" dirty="0" smtClean="0"/>
          </a:p>
        </p:txBody>
      </p:sp>
      <p:pic>
        <p:nvPicPr>
          <p:cNvPr id="16388" name="Picture 4"/>
          <p:cNvPicPr>
            <a:picLocks noGrp="1" noChangeAspect="1" noChangeArrowheads="1"/>
          </p:cNvPicPr>
          <p:nvPr>
            <p:ph sz="half" idx="4294967295"/>
          </p:nvPr>
        </p:nvPicPr>
        <p:blipFill>
          <a:blip r:embed="rId3" cstate="print"/>
          <a:srcRect/>
          <a:stretch>
            <a:fillRect/>
          </a:stretch>
        </p:blipFill>
        <p:spPr>
          <a:xfrm>
            <a:off x="5995988" y="1772816"/>
            <a:ext cx="3148012" cy="4365625"/>
          </a:xfrm>
        </p:spPr>
      </p:pic>
    </p:spTree>
    <p:extLst>
      <p:ext uri="{BB962C8B-B14F-4D97-AF65-F5344CB8AC3E}">
        <p14:creationId xmlns:p14="http://schemas.microsoft.com/office/powerpoint/2010/main" val="701300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 calcmode="lin" valueType="num">
                                      <p:cBhvr additive="base">
                                        <p:cTn id="19"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7" end="7"/>
                                            </p:txEl>
                                          </p:spTgt>
                                        </p:tgtEl>
                                        <p:attrNameLst>
                                          <p:attrName>style.visibility</p:attrName>
                                        </p:attrNameLst>
                                      </p:cBhvr>
                                      <p:to>
                                        <p:strVal val="visible"/>
                                      </p:to>
                                    </p:set>
                                    <p:anim calcmode="lin" valueType="num">
                                      <p:cBhvr additive="base">
                                        <p:cTn id="25"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8" end="8"/>
                                            </p:txEl>
                                          </p:spTgt>
                                        </p:tgtEl>
                                        <p:attrNameLst>
                                          <p:attrName>style.visibility</p:attrName>
                                        </p:attrNameLst>
                                      </p:cBhvr>
                                      <p:to>
                                        <p:strVal val="visible"/>
                                      </p:to>
                                    </p:set>
                                    <p:anim calcmode="lin" valueType="num">
                                      <p:cBhvr additive="base">
                                        <p:cTn id="31"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9" end="9"/>
                                            </p:txEl>
                                          </p:spTgt>
                                        </p:tgtEl>
                                        <p:attrNameLst>
                                          <p:attrName>style.visibility</p:attrName>
                                        </p:attrNameLst>
                                      </p:cBhvr>
                                      <p:to>
                                        <p:strVal val="visible"/>
                                      </p:to>
                                    </p:set>
                                    <p:anim calcmode="lin" valueType="num">
                                      <p:cBhvr additive="base">
                                        <p:cTn id="37"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idx="4294967295"/>
          </p:nvPr>
        </p:nvSpPr>
        <p:spPr>
          <a:xfrm>
            <a:off x="1371600" y="274638"/>
            <a:ext cx="7772400" cy="1143000"/>
          </a:xfrm>
        </p:spPr>
        <p:txBody>
          <a:bodyPr/>
          <a:lstStyle/>
          <a:p>
            <a:pPr fontAlgn="auto">
              <a:spcAft>
                <a:spcPts val="0"/>
              </a:spcAft>
              <a:defRPr/>
            </a:pPr>
            <a:r>
              <a:rPr lang="es-ES" sz="3200" smtClean="0">
                <a:solidFill>
                  <a:schemeClr val="tx2">
                    <a:satMod val="130000"/>
                  </a:schemeClr>
                </a:solidFill>
              </a:rPr>
              <a:t>Desarrollo de las ciencias biológicas</a:t>
            </a:r>
          </a:p>
        </p:txBody>
      </p:sp>
      <p:sp>
        <p:nvSpPr>
          <p:cNvPr id="16387" name="Rectangle 3"/>
          <p:cNvSpPr>
            <a:spLocks noGrp="1" noChangeArrowheads="1"/>
          </p:cNvSpPr>
          <p:nvPr>
            <p:ph type="body" idx="4294967295"/>
          </p:nvPr>
        </p:nvSpPr>
        <p:spPr>
          <a:xfrm>
            <a:off x="467544" y="1447800"/>
            <a:ext cx="5472608" cy="4572000"/>
          </a:xfrm>
        </p:spPr>
        <p:txBody>
          <a:bodyPr>
            <a:normAutofit fontScale="92500" lnSpcReduction="20000"/>
          </a:bodyPr>
          <a:lstStyle/>
          <a:p>
            <a:endParaRPr lang="es-ES" sz="2900" dirty="0" smtClean="0"/>
          </a:p>
          <a:p>
            <a:endParaRPr lang="es-ES" sz="2900" dirty="0" smtClean="0"/>
          </a:p>
          <a:p>
            <a:r>
              <a:rPr lang="es-ES" sz="2800" dirty="0" smtClean="0"/>
              <a:t>Naturaleza humana : objeto de investigación de la ciencia – espacio de transformación vía la tecnología</a:t>
            </a:r>
          </a:p>
          <a:p>
            <a:endParaRPr lang="es-ES" sz="2800" dirty="0"/>
          </a:p>
          <a:p>
            <a:pPr lvl="2"/>
            <a:r>
              <a:rPr lang="es-ES" sz="3200" dirty="0" smtClean="0"/>
              <a:t>Cuerpo</a:t>
            </a:r>
          </a:p>
          <a:p>
            <a:pPr lvl="2"/>
            <a:endParaRPr lang="es-ES" sz="3200" dirty="0"/>
          </a:p>
          <a:p>
            <a:pPr lvl="2"/>
            <a:r>
              <a:rPr lang="es-ES" sz="3200" dirty="0" smtClean="0"/>
              <a:t>Mente </a:t>
            </a:r>
            <a:endParaRPr lang="es-ES" sz="3200" dirty="0"/>
          </a:p>
          <a:p>
            <a:endParaRPr lang="es-ES" sz="2900" dirty="0" smtClean="0"/>
          </a:p>
          <a:p>
            <a:endParaRPr lang="es-ES" sz="2900" dirty="0" smtClean="0"/>
          </a:p>
          <a:p>
            <a:endParaRPr lang="es-ES" sz="2900" dirty="0" smtClean="0"/>
          </a:p>
          <a:p>
            <a:endParaRPr lang="es-ES" sz="2900" dirty="0" smtClean="0"/>
          </a:p>
          <a:p>
            <a:endParaRPr lang="es-ES" sz="2900" dirty="0" smtClean="0"/>
          </a:p>
          <a:p>
            <a:endParaRPr lang="es-ES" sz="2900" dirty="0" smtClean="0"/>
          </a:p>
          <a:p>
            <a:endParaRPr lang="es-ES" sz="2900" dirty="0" smtClean="0"/>
          </a:p>
          <a:p>
            <a:endParaRPr lang="es-ES" sz="2900" dirty="0" smtClean="0"/>
          </a:p>
        </p:txBody>
      </p:sp>
      <p:pic>
        <p:nvPicPr>
          <p:cNvPr id="16388" name="Picture 4"/>
          <p:cNvPicPr>
            <a:picLocks noGrp="1" noChangeAspect="1" noChangeArrowheads="1"/>
          </p:cNvPicPr>
          <p:nvPr>
            <p:ph sz="half" idx="4294967295"/>
          </p:nvPr>
        </p:nvPicPr>
        <p:blipFill>
          <a:blip r:embed="rId3" cstate="print"/>
          <a:srcRect/>
          <a:stretch>
            <a:fillRect/>
          </a:stretch>
        </p:blipFill>
        <p:spPr>
          <a:xfrm>
            <a:off x="5995988" y="1772816"/>
            <a:ext cx="3148012" cy="4365625"/>
          </a:xfrm>
        </p:spPr>
      </p:pic>
    </p:spTree>
    <p:extLst>
      <p:ext uri="{BB962C8B-B14F-4D97-AF65-F5344CB8AC3E}">
        <p14:creationId xmlns:p14="http://schemas.microsoft.com/office/powerpoint/2010/main" val="427519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1_Sala de reuniones Ion">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1298</TotalTime>
  <Words>2006</Words>
  <Application>Microsoft Office PowerPoint</Application>
  <PresentationFormat>Presentación en pantalla (4:3)</PresentationFormat>
  <Paragraphs>374</Paragraphs>
  <Slides>52</Slides>
  <Notes>9</Notes>
  <HiddenSlides>1</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52</vt:i4>
      </vt:variant>
    </vt:vector>
  </HeadingPairs>
  <TitlesOfParts>
    <vt:vector size="61" baseType="lpstr">
      <vt:lpstr>Arial</vt:lpstr>
      <vt:lpstr>Calibri</vt:lpstr>
      <vt:lpstr>Century Gothic</vt:lpstr>
      <vt:lpstr>Times New Roman</vt:lpstr>
      <vt:lpstr>Wingdings</vt:lpstr>
      <vt:lpstr>Wingdings 2</vt:lpstr>
      <vt:lpstr>Wingdings 3</vt:lpstr>
      <vt:lpstr>Sala de reuniones Ion</vt:lpstr>
      <vt:lpstr>1_Sala de reuniones Ion</vt:lpstr>
      <vt:lpstr>Presentación de PowerPoint</vt:lpstr>
      <vt:lpstr>Fisiopatología y neurología de finales del siglo XIX y principios del siglo XX</vt:lpstr>
      <vt:lpstr>Los cuatro mundos intelectuales del siglo XIX Baumer 1977</vt:lpstr>
      <vt:lpstr>LA MODERNIDAD  Se viven momentos de cambio </vt:lpstr>
      <vt:lpstr>Expectativa de dominio del hombre sobre la naturaleza</vt:lpstr>
      <vt:lpstr>Nuevas formas  de producción </vt:lpstr>
      <vt:lpstr>Cambios demográficos </vt:lpstr>
      <vt:lpstr>Desarrollo de las ciencias biológicas</vt:lpstr>
      <vt:lpstr>Desarrollo de las ciencias biológicas</vt:lpstr>
      <vt:lpstr>Viena del siglo XIX </vt:lpstr>
      <vt:lpstr>Tensiones políticas </vt:lpstr>
      <vt:lpstr>Otro modo de ver al conocimiento</vt:lpstr>
      <vt:lpstr>Otro modo de ver al ser humano</vt:lpstr>
      <vt:lpstr>Freud habló sobre lo que nadie hablaba en su época</vt:lpstr>
      <vt:lpstr>Trayectoria de Freud</vt:lpstr>
      <vt:lpstr>Freud y la cocaína</vt:lpstr>
      <vt:lpstr>Josef Breuer </vt:lpstr>
      <vt:lpstr>Presentación de PowerPoint</vt:lpstr>
      <vt:lpstr>Punto de quiebre de la colaboración</vt:lpstr>
      <vt:lpstr>1886 Estadía en Paris – Estudia con Charcot </vt:lpstr>
      <vt:lpstr>Escuelas Francesas y alemana de neurología clásica</vt:lpstr>
      <vt:lpstr>¿Qué se sabía del sistema nervioso central en ese momento? </vt:lpstr>
      <vt:lpstr>Presentación de PowerPoint</vt:lpstr>
      <vt:lpstr>Presentación de PowerPoint</vt:lpstr>
      <vt:lpstr>Relato patográfico Freud, Sigmund (1967[1893]) “Estudio comparativo de las parálisis motrices orgánicas e histéricas”. 1986-1893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Parálisis histéricas – IV parte del texto Elaborada probablemente en 1893</vt:lpstr>
      <vt:lpstr>Presentación de PowerPoint</vt:lpstr>
      <vt:lpstr>Presentación de PowerPoint</vt:lpstr>
      <vt:lpstr>Presentación de PowerPoint</vt:lpstr>
      <vt:lpstr>Parálisis histéricas – IV parte del texto Elaborada probablemente en 1893</vt:lpstr>
      <vt:lpstr>Parálisis histéricas</vt:lpstr>
      <vt:lpstr>Parálisis histéricas</vt:lpstr>
      <vt:lpstr>III Parte explicación anatómica de las parálisis y crítica a Charcot</vt:lpstr>
      <vt:lpstr>IV PARTE  aparentemente escrita 5 años después del resto del texto – influenciada por el trabajo avanzado con Breuer</vt:lpstr>
      <vt:lpstr>Presentación de PowerPoint</vt:lpstr>
      <vt:lpstr>Presentación de PowerPoint</vt:lpstr>
      <vt:lpstr>Relato patográfico en el texto von Weizsäcker, Viktor.  “La señora H”</vt:lpstr>
      <vt:lpstr>Presentación de PowerPoint</vt:lpstr>
      <vt:lpstr>Presentación de PowerPoint</vt:lpstr>
      <vt:lpstr>Presentación de PowerPoint</vt:lpstr>
      <vt:lpstr>En este caso aún más puesto que los síntomas del  tumor afectan directamente el cuerpo en su representación sexual (genital)</vt:lpstr>
      <vt:lpstr>En este caso aún más puesto que los síntomas del  tumor afectan directamente el cuerpo en su representación sexual (genital)</vt:lpstr>
      <vt:lpstr>estrategias para abordar el análisis del proceso que desencadena la sintomatología</vt:lpstr>
      <vt:lpstr>Relacione y compare las estrategias para abordar el análisis del proceso que desencadena la sintomatología por parte de los dos autores.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Fisiopatología y neurología de finales del siglo XIX y principios del siglo XX</dc:title>
  <dc:creator>Silvia Maria Antonia Rivera Largacha</dc:creator>
  <cp:lastModifiedBy>Silvia Maria Antonia Rivera Largacha</cp:lastModifiedBy>
  <cp:revision>73</cp:revision>
  <dcterms:created xsi:type="dcterms:W3CDTF">2015-04-13T21:43:31Z</dcterms:created>
  <dcterms:modified xsi:type="dcterms:W3CDTF">2016-04-26T18:08:56Z</dcterms:modified>
</cp:coreProperties>
</file>